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73" r:id="rId3"/>
    <p:sldId id="274" r:id="rId4"/>
    <p:sldId id="268" r:id="rId5"/>
    <p:sldId id="280" r:id="rId6"/>
    <p:sldId id="269" r:id="rId7"/>
    <p:sldId id="270" r:id="rId8"/>
    <p:sldId id="281" r:id="rId9"/>
    <p:sldId id="276" r:id="rId10"/>
    <p:sldId id="271" r:id="rId11"/>
    <p:sldId id="278" r:id="rId12"/>
    <p:sldId id="279" r:id="rId13"/>
    <p:sldId id="277" r:id="rId14"/>
    <p:sldId id="272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1661"/>
    <a:srgbClr val="F8B9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7567" autoAdjust="0"/>
  </p:normalViewPr>
  <p:slideViewPr>
    <p:cSldViewPr>
      <p:cViewPr varScale="1">
        <p:scale>
          <a:sx n="101" d="100"/>
          <a:sy n="101" d="100"/>
        </p:scale>
        <p:origin x="1424" y="200"/>
      </p:cViewPr>
      <p:guideLst>
        <p:guide orient="horz" pos="1620"/>
        <p:guide pos="2880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361AF3-7018-B345-A2C1-DEED491C6584}" type="doc">
      <dgm:prSet loTypeId="urn:microsoft.com/office/officeart/2005/8/layout/cycle7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353FA39-93AE-9247-8FC2-8E6B7BE6A043}">
      <dgm:prSet phldrT="[Text]"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800" b="1" dirty="0"/>
            <a:t>Impact</a:t>
          </a:r>
        </a:p>
      </dgm:t>
    </dgm:pt>
    <dgm:pt modelId="{01E24050-2819-DC4F-8419-C0C28E6F223A}" type="parTrans" cxnId="{D4DE540E-3622-AF4B-B38F-10173CDB4A1E}">
      <dgm:prSet/>
      <dgm:spPr/>
      <dgm:t>
        <a:bodyPr/>
        <a:lstStyle/>
        <a:p>
          <a:endParaRPr lang="en-US"/>
        </a:p>
      </dgm:t>
    </dgm:pt>
    <dgm:pt modelId="{D1871FFA-B59A-1843-94E2-D8751B84B33D}" type="sibTrans" cxnId="{D4DE540E-3622-AF4B-B38F-10173CDB4A1E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en-US"/>
        </a:p>
      </dgm:t>
    </dgm:pt>
    <dgm:pt modelId="{DB9B0C4B-EDFA-D64F-BFAA-6D41499824A5}">
      <dgm:prSet phldrT="[Text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b="1" dirty="0"/>
            <a:t>Innovation</a:t>
          </a:r>
        </a:p>
      </dgm:t>
    </dgm:pt>
    <dgm:pt modelId="{2174C382-BAB5-7B45-A7CB-813F911EF687}" type="parTrans" cxnId="{DEA2D4F7-2678-E641-A036-69E634F56A27}">
      <dgm:prSet/>
      <dgm:spPr/>
      <dgm:t>
        <a:bodyPr/>
        <a:lstStyle/>
        <a:p>
          <a:endParaRPr lang="en-US"/>
        </a:p>
      </dgm:t>
    </dgm:pt>
    <dgm:pt modelId="{5750525F-9CC4-EB41-ACA5-3F920A3564B3}" type="sibTrans" cxnId="{DEA2D4F7-2678-E641-A036-69E634F56A27}">
      <dgm:prSet/>
      <dgm:spPr>
        <a:solidFill>
          <a:srgbClr val="558ED5"/>
        </a:solidFill>
      </dgm:spPr>
      <dgm:t>
        <a:bodyPr/>
        <a:lstStyle/>
        <a:p>
          <a:endParaRPr lang="en-US"/>
        </a:p>
      </dgm:t>
    </dgm:pt>
    <dgm:pt modelId="{8B414296-A18C-B64B-A68F-03177BB2CB69}">
      <dgm:prSet phldrT="[Text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b="1" dirty="0"/>
            <a:t>Engagement</a:t>
          </a:r>
        </a:p>
      </dgm:t>
    </dgm:pt>
    <dgm:pt modelId="{F4BB5796-4EC7-7B44-AFE3-7CCE9CAFF6C9}" type="parTrans" cxnId="{256C31DF-CAB7-934B-8219-E7A76C839E87}">
      <dgm:prSet/>
      <dgm:spPr/>
      <dgm:t>
        <a:bodyPr/>
        <a:lstStyle/>
        <a:p>
          <a:endParaRPr lang="en-US"/>
        </a:p>
      </dgm:t>
    </dgm:pt>
    <dgm:pt modelId="{31C2FAEA-EE5A-FB4D-8CC5-01CE5EE32D39}" type="sibTrans" cxnId="{256C31DF-CAB7-934B-8219-E7A76C839E87}">
      <dgm:prSet/>
      <dgm:spPr>
        <a:solidFill>
          <a:srgbClr val="558ED5"/>
        </a:solidFill>
      </dgm:spPr>
      <dgm:t>
        <a:bodyPr/>
        <a:lstStyle/>
        <a:p>
          <a:endParaRPr lang="en-US"/>
        </a:p>
      </dgm:t>
    </dgm:pt>
    <dgm:pt modelId="{744233B8-647E-1042-9812-26E8311E5314}" type="pres">
      <dgm:prSet presAssocID="{89361AF3-7018-B345-A2C1-DEED491C6584}" presName="Name0" presStyleCnt="0">
        <dgm:presLayoutVars>
          <dgm:dir/>
          <dgm:resizeHandles val="exact"/>
        </dgm:presLayoutVars>
      </dgm:prSet>
      <dgm:spPr/>
    </dgm:pt>
    <dgm:pt modelId="{F28A0919-99EF-2340-A2CA-AC5497BD7474}" type="pres">
      <dgm:prSet presAssocID="{A353FA39-93AE-9247-8FC2-8E6B7BE6A043}" presName="node" presStyleLbl="node1" presStyleIdx="0" presStyleCnt="3">
        <dgm:presLayoutVars>
          <dgm:bulletEnabled val="1"/>
        </dgm:presLayoutVars>
      </dgm:prSet>
      <dgm:spPr/>
    </dgm:pt>
    <dgm:pt modelId="{B7BF3FCF-3EA3-2C4D-AB17-DEAA404D61D9}" type="pres">
      <dgm:prSet presAssocID="{D1871FFA-B59A-1843-94E2-D8751B84B33D}" presName="sibTrans" presStyleLbl="sibTrans2D1" presStyleIdx="0" presStyleCnt="3"/>
      <dgm:spPr/>
    </dgm:pt>
    <dgm:pt modelId="{B12492F6-191E-2F43-97E6-60FF93AB9823}" type="pres">
      <dgm:prSet presAssocID="{D1871FFA-B59A-1843-94E2-D8751B84B33D}" presName="connectorText" presStyleLbl="sibTrans2D1" presStyleIdx="0" presStyleCnt="3"/>
      <dgm:spPr/>
    </dgm:pt>
    <dgm:pt modelId="{30645C42-5F33-A04C-B81B-A6EF8F3936F4}" type="pres">
      <dgm:prSet presAssocID="{DB9B0C4B-EDFA-D64F-BFAA-6D41499824A5}" presName="node" presStyleLbl="node1" presStyleIdx="1" presStyleCnt="3">
        <dgm:presLayoutVars>
          <dgm:bulletEnabled val="1"/>
        </dgm:presLayoutVars>
      </dgm:prSet>
      <dgm:spPr/>
    </dgm:pt>
    <dgm:pt modelId="{522A87E7-451A-9F47-945F-02910A0586ED}" type="pres">
      <dgm:prSet presAssocID="{5750525F-9CC4-EB41-ACA5-3F920A3564B3}" presName="sibTrans" presStyleLbl="sibTrans2D1" presStyleIdx="1" presStyleCnt="3"/>
      <dgm:spPr/>
    </dgm:pt>
    <dgm:pt modelId="{E1A1AF78-9394-BF40-BE66-877D99FDB0E8}" type="pres">
      <dgm:prSet presAssocID="{5750525F-9CC4-EB41-ACA5-3F920A3564B3}" presName="connectorText" presStyleLbl="sibTrans2D1" presStyleIdx="1" presStyleCnt="3"/>
      <dgm:spPr/>
    </dgm:pt>
    <dgm:pt modelId="{BDD9E021-FDC1-2B47-8A3B-37A20EC1004D}" type="pres">
      <dgm:prSet presAssocID="{8B414296-A18C-B64B-A68F-03177BB2CB69}" presName="node" presStyleLbl="node1" presStyleIdx="2" presStyleCnt="3">
        <dgm:presLayoutVars>
          <dgm:bulletEnabled val="1"/>
        </dgm:presLayoutVars>
      </dgm:prSet>
      <dgm:spPr/>
    </dgm:pt>
    <dgm:pt modelId="{15873F3C-53C2-6046-9BA2-4825A9438C6C}" type="pres">
      <dgm:prSet presAssocID="{31C2FAEA-EE5A-FB4D-8CC5-01CE5EE32D39}" presName="sibTrans" presStyleLbl="sibTrans2D1" presStyleIdx="2" presStyleCnt="3"/>
      <dgm:spPr/>
    </dgm:pt>
    <dgm:pt modelId="{A9E48E98-C5D4-B446-B622-EAB86747CF01}" type="pres">
      <dgm:prSet presAssocID="{31C2FAEA-EE5A-FB4D-8CC5-01CE5EE32D39}" presName="connectorText" presStyleLbl="sibTrans2D1" presStyleIdx="2" presStyleCnt="3"/>
      <dgm:spPr/>
    </dgm:pt>
  </dgm:ptLst>
  <dgm:cxnLst>
    <dgm:cxn modelId="{1BC57801-9AD1-3940-816B-821C6E591DA7}" type="presOf" srcId="{89361AF3-7018-B345-A2C1-DEED491C6584}" destId="{744233B8-647E-1042-9812-26E8311E5314}" srcOrd="0" destOrd="0" presId="urn:microsoft.com/office/officeart/2005/8/layout/cycle7"/>
    <dgm:cxn modelId="{D4DE540E-3622-AF4B-B38F-10173CDB4A1E}" srcId="{89361AF3-7018-B345-A2C1-DEED491C6584}" destId="{A353FA39-93AE-9247-8FC2-8E6B7BE6A043}" srcOrd="0" destOrd="0" parTransId="{01E24050-2819-DC4F-8419-C0C28E6F223A}" sibTransId="{D1871FFA-B59A-1843-94E2-D8751B84B33D}"/>
    <dgm:cxn modelId="{D2986B2F-1901-CF44-A358-B7E0BB74F5FA}" type="presOf" srcId="{D1871FFA-B59A-1843-94E2-D8751B84B33D}" destId="{B7BF3FCF-3EA3-2C4D-AB17-DEAA404D61D9}" srcOrd="0" destOrd="0" presId="urn:microsoft.com/office/officeart/2005/8/layout/cycle7"/>
    <dgm:cxn modelId="{01E3EA36-E96E-DA48-A699-15C154EB3883}" type="presOf" srcId="{31C2FAEA-EE5A-FB4D-8CC5-01CE5EE32D39}" destId="{15873F3C-53C2-6046-9BA2-4825A9438C6C}" srcOrd="0" destOrd="0" presId="urn:microsoft.com/office/officeart/2005/8/layout/cycle7"/>
    <dgm:cxn modelId="{4BDE8B3E-9AC9-E846-B2C2-20DD21E6E566}" type="presOf" srcId="{A353FA39-93AE-9247-8FC2-8E6B7BE6A043}" destId="{F28A0919-99EF-2340-A2CA-AC5497BD7474}" srcOrd="0" destOrd="0" presId="urn:microsoft.com/office/officeart/2005/8/layout/cycle7"/>
    <dgm:cxn modelId="{8FB8B258-552C-3649-81F6-E8892A9C6F09}" type="presOf" srcId="{D1871FFA-B59A-1843-94E2-D8751B84B33D}" destId="{B12492F6-191E-2F43-97E6-60FF93AB9823}" srcOrd="1" destOrd="0" presId="urn:microsoft.com/office/officeart/2005/8/layout/cycle7"/>
    <dgm:cxn modelId="{5A000267-095B-9648-8454-A286CDBEDEB1}" type="presOf" srcId="{DB9B0C4B-EDFA-D64F-BFAA-6D41499824A5}" destId="{30645C42-5F33-A04C-B81B-A6EF8F3936F4}" srcOrd="0" destOrd="0" presId="urn:microsoft.com/office/officeart/2005/8/layout/cycle7"/>
    <dgm:cxn modelId="{438BA768-94C8-1B48-A52F-D1AFA41528C0}" type="presOf" srcId="{5750525F-9CC4-EB41-ACA5-3F920A3564B3}" destId="{E1A1AF78-9394-BF40-BE66-877D99FDB0E8}" srcOrd="1" destOrd="0" presId="urn:microsoft.com/office/officeart/2005/8/layout/cycle7"/>
    <dgm:cxn modelId="{DD630C7D-F284-1543-9D60-700F2AF9E010}" type="presOf" srcId="{5750525F-9CC4-EB41-ACA5-3F920A3564B3}" destId="{522A87E7-451A-9F47-945F-02910A0586ED}" srcOrd="0" destOrd="0" presId="urn:microsoft.com/office/officeart/2005/8/layout/cycle7"/>
    <dgm:cxn modelId="{3DE289DD-038C-3E4F-9DBA-BC3A8AFDC751}" type="presOf" srcId="{8B414296-A18C-B64B-A68F-03177BB2CB69}" destId="{BDD9E021-FDC1-2B47-8A3B-37A20EC1004D}" srcOrd="0" destOrd="0" presId="urn:microsoft.com/office/officeart/2005/8/layout/cycle7"/>
    <dgm:cxn modelId="{256C31DF-CAB7-934B-8219-E7A76C839E87}" srcId="{89361AF3-7018-B345-A2C1-DEED491C6584}" destId="{8B414296-A18C-B64B-A68F-03177BB2CB69}" srcOrd="2" destOrd="0" parTransId="{F4BB5796-4EC7-7B44-AFE3-7CCE9CAFF6C9}" sibTransId="{31C2FAEA-EE5A-FB4D-8CC5-01CE5EE32D39}"/>
    <dgm:cxn modelId="{85580FEC-1BD1-744B-A1A7-86B3BA3058AA}" type="presOf" srcId="{31C2FAEA-EE5A-FB4D-8CC5-01CE5EE32D39}" destId="{A9E48E98-C5D4-B446-B622-EAB86747CF01}" srcOrd="1" destOrd="0" presId="urn:microsoft.com/office/officeart/2005/8/layout/cycle7"/>
    <dgm:cxn modelId="{DEA2D4F7-2678-E641-A036-69E634F56A27}" srcId="{89361AF3-7018-B345-A2C1-DEED491C6584}" destId="{DB9B0C4B-EDFA-D64F-BFAA-6D41499824A5}" srcOrd="1" destOrd="0" parTransId="{2174C382-BAB5-7B45-A7CB-813F911EF687}" sibTransId="{5750525F-9CC4-EB41-ACA5-3F920A3564B3}"/>
    <dgm:cxn modelId="{B6E28705-0B24-9144-966A-CECD82F5CBA6}" type="presParOf" srcId="{744233B8-647E-1042-9812-26E8311E5314}" destId="{F28A0919-99EF-2340-A2CA-AC5497BD7474}" srcOrd="0" destOrd="0" presId="urn:microsoft.com/office/officeart/2005/8/layout/cycle7"/>
    <dgm:cxn modelId="{10E1BCFE-E05E-C34B-9678-2BECAFB1960E}" type="presParOf" srcId="{744233B8-647E-1042-9812-26E8311E5314}" destId="{B7BF3FCF-3EA3-2C4D-AB17-DEAA404D61D9}" srcOrd="1" destOrd="0" presId="urn:microsoft.com/office/officeart/2005/8/layout/cycle7"/>
    <dgm:cxn modelId="{DED1C034-E4E1-AF49-8A84-60C97F56F9EC}" type="presParOf" srcId="{B7BF3FCF-3EA3-2C4D-AB17-DEAA404D61D9}" destId="{B12492F6-191E-2F43-97E6-60FF93AB9823}" srcOrd="0" destOrd="0" presId="urn:microsoft.com/office/officeart/2005/8/layout/cycle7"/>
    <dgm:cxn modelId="{11345484-D4AA-AD4E-B748-6296C59F6205}" type="presParOf" srcId="{744233B8-647E-1042-9812-26E8311E5314}" destId="{30645C42-5F33-A04C-B81B-A6EF8F3936F4}" srcOrd="2" destOrd="0" presId="urn:microsoft.com/office/officeart/2005/8/layout/cycle7"/>
    <dgm:cxn modelId="{AFFF9E98-2598-0043-A849-E578D2CCF56E}" type="presParOf" srcId="{744233B8-647E-1042-9812-26E8311E5314}" destId="{522A87E7-451A-9F47-945F-02910A0586ED}" srcOrd="3" destOrd="0" presId="urn:microsoft.com/office/officeart/2005/8/layout/cycle7"/>
    <dgm:cxn modelId="{C189143F-568F-CF47-B7B6-158034549D70}" type="presParOf" srcId="{522A87E7-451A-9F47-945F-02910A0586ED}" destId="{E1A1AF78-9394-BF40-BE66-877D99FDB0E8}" srcOrd="0" destOrd="0" presId="urn:microsoft.com/office/officeart/2005/8/layout/cycle7"/>
    <dgm:cxn modelId="{985422DA-286C-ED48-AA91-C46AC2390223}" type="presParOf" srcId="{744233B8-647E-1042-9812-26E8311E5314}" destId="{BDD9E021-FDC1-2B47-8A3B-37A20EC1004D}" srcOrd="4" destOrd="0" presId="urn:microsoft.com/office/officeart/2005/8/layout/cycle7"/>
    <dgm:cxn modelId="{221B0B54-1948-DD4B-9B32-63A7DE2D39D9}" type="presParOf" srcId="{744233B8-647E-1042-9812-26E8311E5314}" destId="{15873F3C-53C2-6046-9BA2-4825A9438C6C}" srcOrd="5" destOrd="0" presId="urn:microsoft.com/office/officeart/2005/8/layout/cycle7"/>
    <dgm:cxn modelId="{2187CF08-FF4F-2142-909F-66C26A7D7295}" type="presParOf" srcId="{15873F3C-53C2-6046-9BA2-4825A9438C6C}" destId="{A9E48E98-C5D4-B446-B622-EAB86747CF01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8A0919-99EF-2340-A2CA-AC5497BD7474}">
      <dsp:nvSpPr>
        <dsp:cNvPr id="0" name=""/>
        <dsp:cNvSpPr/>
      </dsp:nvSpPr>
      <dsp:spPr>
        <a:xfrm>
          <a:off x="1995785" y="1179"/>
          <a:ext cx="2104429" cy="105221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Impact</a:t>
          </a:r>
        </a:p>
      </dsp:txBody>
      <dsp:txXfrm>
        <a:off x="2026603" y="31997"/>
        <a:ext cx="2042793" cy="990578"/>
      </dsp:txXfrm>
    </dsp:sp>
    <dsp:sp modelId="{B7BF3FCF-3EA3-2C4D-AB17-DEAA404D61D9}">
      <dsp:nvSpPr>
        <dsp:cNvPr id="0" name=""/>
        <dsp:cNvSpPr/>
      </dsp:nvSpPr>
      <dsp:spPr>
        <a:xfrm rot="3600000">
          <a:off x="3368523" y="1847862"/>
          <a:ext cx="1096445" cy="368275"/>
        </a:xfrm>
        <a:prstGeom prst="leftRightArrow">
          <a:avLst>
            <a:gd name="adj1" fmla="val 60000"/>
            <a:gd name="adj2" fmla="val 50000"/>
          </a:avLst>
        </a:prstGeom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>
        <a:off x="3479006" y="1921517"/>
        <a:ext cx="875480" cy="220965"/>
      </dsp:txXfrm>
    </dsp:sp>
    <dsp:sp modelId="{30645C42-5F33-A04C-B81B-A6EF8F3936F4}">
      <dsp:nvSpPr>
        <dsp:cNvPr id="0" name=""/>
        <dsp:cNvSpPr/>
      </dsp:nvSpPr>
      <dsp:spPr>
        <a:xfrm>
          <a:off x="3733278" y="3010605"/>
          <a:ext cx="2104429" cy="105221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Innovation</a:t>
          </a:r>
        </a:p>
      </dsp:txBody>
      <dsp:txXfrm>
        <a:off x="3764096" y="3041423"/>
        <a:ext cx="2042793" cy="990578"/>
      </dsp:txXfrm>
    </dsp:sp>
    <dsp:sp modelId="{522A87E7-451A-9F47-945F-02910A0586ED}">
      <dsp:nvSpPr>
        <dsp:cNvPr id="0" name=""/>
        <dsp:cNvSpPr/>
      </dsp:nvSpPr>
      <dsp:spPr>
        <a:xfrm rot="10800000">
          <a:off x="2499777" y="3352575"/>
          <a:ext cx="1096445" cy="368275"/>
        </a:xfrm>
        <a:prstGeom prst="leftRightArrow">
          <a:avLst>
            <a:gd name="adj1" fmla="val 60000"/>
            <a:gd name="adj2" fmla="val 50000"/>
          </a:avLst>
        </a:prstGeom>
        <a:solidFill>
          <a:srgbClr val="558ED5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 rot="10800000">
        <a:off x="2610259" y="3426230"/>
        <a:ext cx="875480" cy="220965"/>
      </dsp:txXfrm>
    </dsp:sp>
    <dsp:sp modelId="{BDD9E021-FDC1-2B47-8A3B-37A20EC1004D}">
      <dsp:nvSpPr>
        <dsp:cNvPr id="0" name=""/>
        <dsp:cNvSpPr/>
      </dsp:nvSpPr>
      <dsp:spPr>
        <a:xfrm>
          <a:off x="258291" y="3010605"/>
          <a:ext cx="2104429" cy="105221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Engagement</a:t>
          </a:r>
        </a:p>
      </dsp:txBody>
      <dsp:txXfrm>
        <a:off x="289109" y="3041423"/>
        <a:ext cx="2042793" cy="990578"/>
      </dsp:txXfrm>
    </dsp:sp>
    <dsp:sp modelId="{15873F3C-53C2-6046-9BA2-4825A9438C6C}">
      <dsp:nvSpPr>
        <dsp:cNvPr id="0" name=""/>
        <dsp:cNvSpPr/>
      </dsp:nvSpPr>
      <dsp:spPr>
        <a:xfrm rot="18000000">
          <a:off x="1631030" y="1847862"/>
          <a:ext cx="1096445" cy="368275"/>
        </a:xfrm>
        <a:prstGeom prst="leftRightArrow">
          <a:avLst>
            <a:gd name="adj1" fmla="val 60000"/>
            <a:gd name="adj2" fmla="val 50000"/>
          </a:avLst>
        </a:prstGeom>
        <a:solidFill>
          <a:srgbClr val="558ED5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>
        <a:off x="1741513" y="1921517"/>
        <a:ext cx="875480" cy="2209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AAC40-7941-41AB-BF3B-8AB0C9C53B5D}" type="datetimeFigureOut">
              <a:rPr lang="en-US" smtClean="0"/>
              <a:pPr/>
              <a:t>7/21/24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E55E8-F8E4-4D77-BFDC-EB91F184E0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AAC40-7941-41AB-BF3B-8AB0C9C53B5D}" type="datetimeFigureOut">
              <a:rPr lang="en-US" smtClean="0"/>
              <a:pPr/>
              <a:t>7/21/24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E55E8-F8E4-4D77-BFDC-EB91F184E0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AAC40-7941-41AB-BF3B-8AB0C9C53B5D}" type="datetimeFigureOut">
              <a:rPr lang="en-US" smtClean="0"/>
              <a:pPr/>
              <a:t>7/21/24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E55E8-F8E4-4D77-BFDC-EB91F184E0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AAC40-7941-41AB-BF3B-8AB0C9C53B5D}" type="datetimeFigureOut">
              <a:rPr lang="en-US" smtClean="0"/>
              <a:pPr/>
              <a:t>7/21/24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E55E8-F8E4-4D77-BFDC-EB91F184E0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AAC40-7941-41AB-BF3B-8AB0C9C53B5D}" type="datetimeFigureOut">
              <a:rPr lang="en-US" smtClean="0"/>
              <a:pPr/>
              <a:t>7/21/24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E55E8-F8E4-4D77-BFDC-EB91F184E0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AAC40-7941-41AB-BF3B-8AB0C9C53B5D}" type="datetimeFigureOut">
              <a:rPr lang="en-US" smtClean="0"/>
              <a:pPr/>
              <a:t>7/21/24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E55E8-F8E4-4D77-BFDC-EB91F184E0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AAC40-7941-41AB-BF3B-8AB0C9C53B5D}" type="datetimeFigureOut">
              <a:rPr lang="en-US" smtClean="0"/>
              <a:pPr/>
              <a:t>7/21/24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E55E8-F8E4-4D77-BFDC-EB91F184E0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AAC40-7941-41AB-BF3B-8AB0C9C53B5D}" type="datetimeFigureOut">
              <a:rPr lang="en-US" smtClean="0"/>
              <a:pPr/>
              <a:t>7/21/24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E55E8-F8E4-4D77-BFDC-EB91F184E0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AAC40-7941-41AB-BF3B-8AB0C9C53B5D}" type="datetimeFigureOut">
              <a:rPr lang="en-US" smtClean="0"/>
              <a:pPr/>
              <a:t>7/21/24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E55E8-F8E4-4D77-BFDC-EB91F184E0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AAC40-7941-41AB-BF3B-8AB0C9C53B5D}" type="datetimeFigureOut">
              <a:rPr lang="en-US" smtClean="0"/>
              <a:pPr/>
              <a:t>7/21/24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E55E8-F8E4-4D77-BFDC-EB91F184E0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AAC40-7941-41AB-BF3B-8AB0C9C53B5D}" type="datetimeFigureOut">
              <a:rPr lang="en-US" smtClean="0"/>
              <a:pPr/>
              <a:t>7/21/24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E55E8-F8E4-4D77-BFDC-EB91F184E0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AAC40-7941-41AB-BF3B-8AB0C9C53B5D}" type="datetimeFigureOut">
              <a:rPr lang="en-US" smtClean="0"/>
              <a:pPr/>
              <a:t>7/21/24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E55E8-F8E4-4D77-BFDC-EB91F184E05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295400" y="2133600"/>
            <a:ext cx="6477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cs typeface="Arial" pitchFamily="34" charset="0"/>
              </a:rPr>
              <a:t>Challenges Facing Management Education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71600" y="3962400"/>
            <a:ext cx="4572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BM. Purwanto</a:t>
            </a:r>
          </a:p>
          <a:p>
            <a:r>
              <a:rPr lang="en-US" dirty="0" err="1"/>
              <a:t>Februari</a:t>
            </a:r>
            <a:r>
              <a:rPr lang="en-US" dirty="0"/>
              <a:t> 2016</a:t>
            </a:r>
          </a:p>
        </p:txBody>
      </p:sp>
    </p:spTree>
    <p:extLst>
      <p:ext uri="{BB962C8B-B14F-4D97-AF65-F5344CB8AC3E}">
        <p14:creationId xmlns:p14="http://schemas.microsoft.com/office/powerpoint/2010/main" val="3576157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/>
              <a:t>Modalities of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600201"/>
            <a:ext cx="7467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Classical: </a:t>
            </a:r>
          </a:p>
          <a:p>
            <a:pPr lvl="1"/>
            <a:r>
              <a:rPr lang="en-US" dirty="0"/>
              <a:t>Flipped class, high level cognitive works</a:t>
            </a:r>
          </a:p>
          <a:p>
            <a:pPr lvl="1"/>
            <a:r>
              <a:rPr lang="en-US" dirty="0"/>
              <a:t>Block scheduling, Integrated Course</a:t>
            </a:r>
          </a:p>
          <a:p>
            <a:r>
              <a:rPr lang="en-US" dirty="0"/>
              <a:t>Non-Classical</a:t>
            </a:r>
          </a:p>
          <a:p>
            <a:pPr lvl="1"/>
            <a:r>
              <a:rPr lang="en-US" dirty="0"/>
              <a:t>Immersion</a:t>
            </a:r>
          </a:p>
          <a:p>
            <a:pPr lvl="2"/>
            <a:r>
              <a:rPr lang="en-US" dirty="0"/>
              <a:t>Internship</a:t>
            </a:r>
          </a:p>
          <a:p>
            <a:pPr lvl="2"/>
            <a:r>
              <a:rPr lang="en-US" dirty="0"/>
              <a:t>Real project</a:t>
            </a:r>
          </a:p>
          <a:p>
            <a:pPr lvl="1"/>
            <a:r>
              <a:rPr lang="en-US" dirty="0"/>
              <a:t>MOOCs for low level cognitive works</a:t>
            </a:r>
          </a:p>
          <a:p>
            <a:r>
              <a:rPr lang="en-US" dirty="0"/>
              <a:t>3 + 1 (3 years in-campus + 1 year off-campus) for undergraduate programs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164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8476323"/>
              </p:ext>
            </p:extLst>
          </p:nvPr>
        </p:nvGraphicFramePr>
        <p:xfrm>
          <a:off x="381000" y="1371600"/>
          <a:ext cx="8305800" cy="4876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61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1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1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1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1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7680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Unitqwer</a:t>
                      </a:r>
                      <a:r>
                        <a:rPr lang="en-US" dirty="0"/>
                        <a:t>=-0\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Mitra</a:t>
                      </a:r>
                      <a:endParaRPr lang="en-US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Jangka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Waktu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68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Pendek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Sedang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Panjang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680">
                <a:tc rowSpan="4">
                  <a:txBody>
                    <a:bodyPr/>
                    <a:lstStyle/>
                    <a:p>
                      <a:r>
                        <a:rPr lang="en-US" dirty="0"/>
                        <a:t>Individual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err="1"/>
                        <a:t>Korporat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768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err="1"/>
                        <a:t>Pemerintah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768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UKM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768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err="1"/>
                        <a:t>Komunitas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7680">
                <a:tc rowSpan="4">
                  <a:txBody>
                    <a:bodyPr/>
                    <a:lstStyle/>
                    <a:p>
                      <a:r>
                        <a:rPr lang="en-US" dirty="0" err="1"/>
                        <a:t>KelompokN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err="1"/>
                        <a:t>Korporat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768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err="1"/>
                        <a:t>Pemerintah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768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UKM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768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err="1"/>
                        <a:t>Komunitas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09600" y="92738"/>
            <a:ext cx="7848600" cy="1126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Immersion Program: </a:t>
            </a:r>
          </a:p>
          <a:p>
            <a:pPr algn="ctr">
              <a:lnSpc>
                <a:spcPct val="80000"/>
              </a:lnSpc>
            </a:pPr>
            <a:r>
              <a:rPr lang="en-US" sz="2400" dirty="0"/>
              <a:t>Engagement –  Innovation – Impact</a:t>
            </a:r>
          </a:p>
          <a:p>
            <a:pPr algn="ctr">
              <a:lnSpc>
                <a:spcPct val="80000"/>
              </a:lnSpc>
            </a:pPr>
            <a:r>
              <a:rPr lang="en-US" sz="2400" dirty="0"/>
              <a:t>Knowing – Doing – Being   </a:t>
            </a:r>
          </a:p>
        </p:txBody>
      </p:sp>
    </p:spTree>
    <p:extLst>
      <p:ext uri="{BB962C8B-B14F-4D97-AF65-F5344CB8AC3E}">
        <p14:creationId xmlns:p14="http://schemas.microsoft.com/office/powerpoint/2010/main" val="3018810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Block Scheduling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066801"/>
            <a:ext cx="7924800" cy="505936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Improved teaching and learning</a:t>
            </a:r>
          </a:p>
          <a:p>
            <a:r>
              <a:rPr lang="en-US" dirty="0"/>
              <a:t>Ability to focus attention</a:t>
            </a:r>
          </a:p>
          <a:p>
            <a:r>
              <a:rPr lang="en-US" dirty="0"/>
              <a:t>Fragmentation reduced</a:t>
            </a:r>
          </a:p>
          <a:p>
            <a:r>
              <a:rPr lang="en-US" dirty="0"/>
              <a:t>Stronger interpersonal relationship</a:t>
            </a:r>
          </a:p>
          <a:p>
            <a:r>
              <a:rPr lang="en-US" dirty="0"/>
              <a:t>Lecturer collaboration</a:t>
            </a:r>
          </a:p>
          <a:p>
            <a:r>
              <a:rPr lang="en-US" dirty="0"/>
              <a:t>Achievement levels increases</a:t>
            </a:r>
          </a:p>
          <a:p>
            <a:r>
              <a:rPr lang="en-US" dirty="0"/>
              <a:t>Attitudes and comprehension improve </a:t>
            </a:r>
          </a:p>
          <a:p>
            <a:r>
              <a:rPr lang="en-US" dirty="0"/>
              <a:t>Improvement in discipline   </a:t>
            </a:r>
          </a:p>
          <a:p>
            <a:r>
              <a:rPr lang="en-US" dirty="0"/>
              <a:t>Integrated courses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8381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38582" y="1066800"/>
            <a:ext cx="8576817" cy="4992395"/>
            <a:chOff x="338583" y="2002220"/>
            <a:chExt cx="8125666" cy="4573311"/>
          </a:xfrm>
        </p:grpSpPr>
        <p:sp>
          <p:nvSpPr>
            <p:cNvPr id="3" name="Rectangle 2"/>
            <p:cNvSpPr/>
            <p:nvPr/>
          </p:nvSpPr>
          <p:spPr>
            <a:xfrm>
              <a:off x="1797354" y="2413529"/>
              <a:ext cx="3320143" cy="2008528"/>
            </a:xfrm>
            <a:prstGeom prst="rect">
              <a:avLst/>
            </a:prstGeom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lIns="68634" tIns="34317" rIns="68634" bIns="34317" rtlCol="0" anchor="ctr"/>
            <a:lstStyle/>
            <a:p>
              <a:pPr algn="ctr" defTabSz="914030"/>
              <a:endParaRPr lang="en-US" kern="0" dirty="0">
                <a:solidFill>
                  <a:srgbClr val="002060"/>
                </a:solidFill>
                <a:latin typeface="Franklin Gothic Book"/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5144106" y="2413688"/>
              <a:ext cx="3320143" cy="2008528"/>
            </a:xfrm>
            <a:prstGeom prst="rect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68634" tIns="34317" rIns="68634" bIns="34317" rtlCol="0" anchor="ctr"/>
            <a:lstStyle/>
            <a:p>
              <a:pPr algn="ctr" defTabSz="914030"/>
              <a:endParaRPr lang="en-US" kern="0" dirty="0">
                <a:solidFill>
                  <a:srgbClr val="002060"/>
                </a:solidFill>
                <a:latin typeface="Franklin Gothic Book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5144106" y="4444475"/>
              <a:ext cx="3320143" cy="2008528"/>
            </a:xfrm>
            <a:prstGeom prst="rect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68634" tIns="34317" rIns="68634" bIns="34317" rtlCol="0" anchor="ctr"/>
            <a:lstStyle/>
            <a:p>
              <a:pPr algn="ctr" defTabSz="914030"/>
              <a:endParaRPr lang="en-US" kern="0" dirty="0">
                <a:solidFill>
                  <a:srgbClr val="002060"/>
                </a:solidFill>
                <a:latin typeface="Franklin Gothic Book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1796147" y="4448633"/>
              <a:ext cx="3320143" cy="2008528"/>
            </a:xfrm>
            <a:prstGeom prst="rect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68634" tIns="34317" rIns="68634" bIns="34317" rtlCol="0" anchor="ctr"/>
            <a:lstStyle/>
            <a:p>
              <a:pPr algn="ctr" defTabSz="914030"/>
              <a:endParaRPr lang="en-US" kern="0" dirty="0">
                <a:solidFill>
                  <a:srgbClr val="002060"/>
                </a:solidFill>
                <a:latin typeface="Franklin Gothic Book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1654338" y="2002220"/>
              <a:ext cx="3691209" cy="342916"/>
            </a:xfrm>
            <a:prstGeom prst="rect">
              <a:avLst/>
            </a:prstGeom>
          </p:spPr>
          <p:txBody>
            <a:bodyPr wrap="square" lIns="65279" tIns="32640" rIns="65279" bIns="32640">
              <a:spAutoFit/>
            </a:bodyPr>
            <a:lstStyle/>
            <a:p>
              <a:pPr algn="ctr" defTabSz="1023590"/>
              <a:r>
                <a:rPr lang="en-US" sz="1500" b="1" kern="0" dirty="0">
                  <a:solidFill>
                    <a:srgbClr val="002060"/>
                  </a:solidFill>
                  <a:latin typeface="Arial Narrow" pitchFamily="34" charset="0"/>
                </a:rPr>
                <a:t>ACADEMIC (RESEARCH/SCHOLARLY</a:t>
              </a:r>
              <a:r>
                <a:rPr lang="en-US" b="1" kern="0" dirty="0">
                  <a:solidFill>
                    <a:srgbClr val="002060"/>
                  </a:solidFill>
                  <a:latin typeface="Arial Narrow" pitchFamily="34" charset="0"/>
                </a:rPr>
                <a:t>)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5061884" y="2040336"/>
              <a:ext cx="3320143" cy="296750"/>
            </a:xfrm>
            <a:prstGeom prst="rect">
              <a:avLst/>
            </a:prstGeom>
          </p:spPr>
          <p:txBody>
            <a:bodyPr wrap="square" lIns="65279" tIns="32640" rIns="65279" bIns="32640">
              <a:spAutoFit/>
            </a:bodyPr>
            <a:lstStyle/>
            <a:p>
              <a:pPr algn="ctr" defTabSz="1023590"/>
              <a:r>
                <a:rPr lang="en-US" sz="1500" b="1" kern="0" dirty="0">
                  <a:solidFill>
                    <a:srgbClr val="002060"/>
                  </a:solidFill>
                  <a:latin typeface="Arial Narrow" pitchFamily="34" charset="0"/>
                </a:rPr>
                <a:t>APPLIED/PRACTICE</a:t>
              </a:r>
              <a:endParaRPr lang="en-US" b="1" kern="0" dirty="0">
                <a:solidFill>
                  <a:srgbClr val="002060"/>
                </a:solidFill>
                <a:latin typeface="Arial Narrow" pitchFamily="34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139425" y="2066301"/>
              <a:ext cx="593498" cy="2621312"/>
            </a:xfrm>
            <a:prstGeom prst="rect">
              <a:avLst/>
            </a:prstGeom>
          </p:spPr>
          <p:txBody>
            <a:bodyPr vert="vert270" wrap="square" lIns="65279" tIns="32640" rIns="65279" bIns="32640">
              <a:spAutoFit/>
            </a:bodyPr>
            <a:lstStyle/>
            <a:p>
              <a:pPr algn="ctr" defTabSz="1023590"/>
              <a:r>
                <a:rPr lang="en-US" sz="1500" b="1" kern="0" dirty="0">
                  <a:solidFill>
                    <a:srgbClr val="002060"/>
                  </a:solidFill>
                  <a:latin typeface="Arial Narrow" pitchFamily="34" charset="0"/>
                </a:rPr>
                <a:t>SIGNIFICANT PROFESSIONAL EXPERIENCE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39444" y="4381095"/>
              <a:ext cx="362665" cy="2194436"/>
            </a:xfrm>
            <a:prstGeom prst="rect">
              <a:avLst/>
            </a:prstGeom>
          </p:spPr>
          <p:txBody>
            <a:bodyPr vert="vert270" wrap="square" lIns="65279" tIns="32640" rIns="65279" bIns="32640">
              <a:spAutoFit/>
            </a:bodyPr>
            <a:lstStyle/>
            <a:p>
              <a:pPr algn="ctr" defTabSz="1023590"/>
              <a:r>
                <a:rPr lang="en-US" sz="1500" b="1" kern="0" dirty="0">
                  <a:solidFill>
                    <a:srgbClr val="002060"/>
                  </a:solidFill>
                  <a:latin typeface="Arial Narrow" pitchFamily="34" charset="0"/>
                </a:rPr>
                <a:t>DOCTORAL DEGREE</a:t>
              </a:r>
            </a:p>
          </p:txBody>
        </p:sp>
        <p:pic>
          <p:nvPicPr>
            <p:cNvPr id="11" name="Picture 10" descr="http://pictogram-free.com/highresolution/l_199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10000" r="90000">
                          <a14:foregroundMark x1="53600" y1="16600" x2="53600" y2="16600"/>
                          <a14:foregroundMark x1="49000" y1="10800" x2="49000" y2="10800"/>
                          <a14:foregroundMark x1="57000" y1="12000" x2="57000" y2="12000"/>
                          <a14:foregroundMark x1="44400" y1="15400" x2="44400" y2="15400"/>
                          <a14:foregroundMark x1="52400" y1="21400" x2="52400" y2="21400"/>
                          <a14:foregroundMark x1="61600" y1="20200" x2="61600" y2="20200"/>
                          <a14:foregroundMark x1="60400" y1="14200" x2="60400" y2="14200"/>
                          <a14:foregroundMark x1="55800" y1="8400" x2="55800" y2="84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50601" y="2915609"/>
              <a:ext cx="839809" cy="97106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11" descr="http://pictogram-free.com/highresolution/l_199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10000" r="90000">
                          <a14:foregroundMark x1="53600" y1="16600" x2="53600" y2="16600"/>
                          <a14:foregroundMark x1="49000" y1="10800" x2="49000" y2="10800"/>
                          <a14:foregroundMark x1="57000" y1="12000" x2="57000" y2="12000"/>
                          <a14:foregroundMark x1="44400" y1="15400" x2="44400" y2="15400"/>
                          <a14:foregroundMark x1="52400" y1="21400" x2="52400" y2="21400"/>
                          <a14:foregroundMark x1="61600" y1="20200" x2="61600" y2="20200"/>
                          <a14:foregroundMark x1="60400" y1="14200" x2="60400" y2="14200"/>
                          <a14:foregroundMark x1="55800" y1="8400" x2="55800" y2="84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9435" y="4874405"/>
              <a:ext cx="839809" cy="97106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12" descr="http://pictogram-free.com/highresolution/l_199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10000" r="90000">
                          <a14:foregroundMark x1="53600" y1="16600" x2="53600" y2="16600"/>
                          <a14:foregroundMark x1="49000" y1="10800" x2="49000" y2="10800"/>
                          <a14:foregroundMark x1="57000" y1="12000" x2="57000" y2="12000"/>
                          <a14:foregroundMark x1="44400" y1="15400" x2="44400" y2="15400"/>
                          <a14:foregroundMark x1="52400" y1="21400" x2="52400" y2="21400"/>
                          <a14:foregroundMark x1="61600" y1="20200" x2="61600" y2="20200"/>
                          <a14:foregroundMark x1="60400" y1="14200" x2="60400" y2="14200"/>
                          <a14:foregroundMark x1="55800" y1="8400" x2="55800" y2="84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56196" y="2915609"/>
              <a:ext cx="839809" cy="97106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13" descr="http://pictogram-free.com/highresolution/l_199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10000" r="90000">
                          <a14:foregroundMark x1="53600" y1="16600" x2="53600" y2="16600"/>
                          <a14:foregroundMark x1="49000" y1="10800" x2="49000" y2="10800"/>
                          <a14:foregroundMark x1="57000" y1="12000" x2="57000" y2="12000"/>
                          <a14:foregroundMark x1="44400" y1="15400" x2="44400" y2="15400"/>
                          <a14:foregroundMark x1="52400" y1="21400" x2="52400" y2="21400"/>
                          <a14:foregroundMark x1="61600" y1="20200" x2="61600" y2="20200"/>
                          <a14:foregroundMark x1="60400" y1="14200" x2="60400" y2="14200"/>
                          <a14:foregroundMark x1="55800" y1="8400" x2="55800" y2="84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25156" y="4902899"/>
              <a:ext cx="839809" cy="97106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Rounded Rectangle 14"/>
            <p:cNvSpPr/>
            <p:nvPr/>
          </p:nvSpPr>
          <p:spPr>
            <a:xfrm>
              <a:off x="1959433" y="2721445"/>
              <a:ext cx="2993571" cy="1541293"/>
            </a:xfrm>
            <a:prstGeom prst="roundRect">
              <a:avLst/>
            </a:prstGeom>
            <a:noFill/>
            <a:ln w="2825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lIns="65279" tIns="32640" rIns="65279" bIns="32640" rtlCol="0" anchor="ctr"/>
            <a:lstStyle/>
            <a:p>
              <a:pPr algn="ctr" defTabSz="1023590"/>
              <a:endParaRPr lang="en-US" sz="2300" b="1" kern="0" dirty="0">
                <a:solidFill>
                  <a:srgbClr val="002060"/>
                </a:solidFill>
                <a:latin typeface="Arial Narrow" pitchFamily="34" charset="0"/>
              </a:endParaRP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1944923" y="4687612"/>
              <a:ext cx="2993571" cy="1467018"/>
            </a:xfrm>
            <a:prstGeom prst="roundRect">
              <a:avLst/>
            </a:prstGeom>
            <a:noFill/>
            <a:ln w="2825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lIns="65279" tIns="32640" rIns="65279" bIns="32640" rtlCol="0" anchor="ctr"/>
            <a:lstStyle/>
            <a:p>
              <a:pPr algn="ctr" defTabSz="1023590"/>
              <a:endParaRPr lang="en-US" sz="2300" b="1" kern="0" dirty="0">
                <a:solidFill>
                  <a:srgbClr val="002060"/>
                </a:solidFill>
                <a:latin typeface="Arial Narrow" pitchFamily="34" charset="0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5334024" y="2702212"/>
              <a:ext cx="2993571" cy="1560510"/>
            </a:xfrm>
            <a:prstGeom prst="roundRect">
              <a:avLst/>
            </a:prstGeom>
            <a:noFill/>
            <a:ln w="2825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lIns="65279" tIns="32640" rIns="65279" bIns="32640" rtlCol="0" anchor="ctr"/>
            <a:lstStyle/>
            <a:p>
              <a:pPr algn="ctr" defTabSz="1023590"/>
              <a:endParaRPr lang="en-US" sz="2300" b="1" kern="0" dirty="0">
                <a:solidFill>
                  <a:srgbClr val="002060"/>
                </a:solidFill>
                <a:latin typeface="Arial Narrow" pitchFamily="34" charset="0"/>
              </a:endParaRP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5324939" y="4723327"/>
              <a:ext cx="2993571" cy="1431302"/>
            </a:xfrm>
            <a:prstGeom prst="roundRect">
              <a:avLst/>
            </a:prstGeom>
            <a:noFill/>
            <a:ln w="2825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lIns="65279" tIns="32640" rIns="65279" bIns="32640" rtlCol="0" anchor="ctr"/>
            <a:lstStyle/>
            <a:p>
              <a:pPr algn="ctr" defTabSz="1023590"/>
              <a:endParaRPr lang="en-US" sz="2300" b="1" kern="0" dirty="0">
                <a:solidFill>
                  <a:srgbClr val="002060"/>
                </a:solidFill>
                <a:latin typeface="Arial Narrow" pitchFamily="34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384898" y="4802034"/>
              <a:ext cx="2301522" cy="1177300"/>
            </a:xfrm>
            <a:prstGeom prst="rect">
              <a:avLst/>
            </a:prstGeom>
          </p:spPr>
          <p:txBody>
            <a:bodyPr wrap="square" lIns="68634" tIns="34317" rIns="68634" bIns="34317">
              <a:spAutoFit/>
            </a:bodyPr>
            <a:lstStyle/>
            <a:p>
              <a:pPr algn="ctr" defTabSz="1023590"/>
              <a:r>
                <a:rPr lang="en-US" sz="2400" b="1" kern="0" dirty="0">
                  <a:solidFill>
                    <a:srgbClr val="002060"/>
                  </a:solidFill>
                  <a:latin typeface="Arial Narrow" pitchFamily="34" charset="0"/>
                </a:rPr>
                <a:t>SCHOLARLY </a:t>
              </a:r>
            </a:p>
            <a:p>
              <a:pPr algn="ctr" defTabSz="1023590"/>
              <a:r>
                <a:rPr lang="en-US" sz="2400" b="1" kern="0" dirty="0">
                  <a:solidFill>
                    <a:srgbClr val="002060"/>
                  </a:solidFill>
                  <a:latin typeface="Arial Narrow" pitchFamily="34" charset="0"/>
                </a:rPr>
                <a:t>ACADEMICS</a:t>
              </a:r>
            </a:p>
            <a:p>
              <a:pPr algn="ctr" defTabSz="1023590"/>
              <a:r>
                <a:rPr lang="en-US" sz="2400" b="1" kern="0" dirty="0">
                  <a:solidFill>
                    <a:srgbClr val="002060"/>
                  </a:solidFill>
                  <a:latin typeface="Arial Narrow" pitchFamily="34" charset="0"/>
                </a:rPr>
                <a:t>(SA)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703298" y="4767750"/>
              <a:ext cx="2587326" cy="1177300"/>
            </a:xfrm>
            <a:prstGeom prst="rect">
              <a:avLst/>
            </a:prstGeom>
          </p:spPr>
          <p:txBody>
            <a:bodyPr wrap="square" lIns="68634" tIns="34317" rIns="68634" bIns="34317">
              <a:spAutoFit/>
            </a:bodyPr>
            <a:lstStyle/>
            <a:p>
              <a:pPr algn="ctr" defTabSz="1023590"/>
              <a:r>
                <a:rPr lang="en-US" sz="2400" b="1" kern="0" dirty="0">
                  <a:solidFill>
                    <a:srgbClr val="002060"/>
                  </a:solidFill>
                  <a:latin typeface="Arial Narrow" pitchFamily="34" charset="0"/>
                </a:rPr>
                <a:t>PRACTICE </a:t>
              </a:r>
            </a:p>
            <a:p>
              <a:pPr algn="ctr" defTabSz="1023590"/>
              <a:r>
                <a:rPr lang="en-US" sz="2400" b="1" kern="0" dirty="0">
                  <a:solidFill>
                    <a:srgbClr val="002060"/>
                  </a:solidFill>
                  <a:latin typeface="Arial Narrow" pitchFamily="34" charset="0"/>
                </a:rPr>
                <a:t>ACADEMICS</a:t>
              </a:r>
            </a:p>
            <a:p>
              <a:pPr algn="ctr" defTabSz="1023590"/>
              <a:r>
                <a:rPr lang="en-US" sz="2400" b="1" kern="0" dirty="0">
                  <a:solidFill>
                    <a:srgbClr val="002060"/>
                  </a:solidFill>
                  <a:latin typeface="Arial Narrow" pitchFamily="34" charset="0"/>
                </a:rPr>
                <a:t>(PA)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002240" y="2904059"/>
              <a:ext cx="2288384" cy="1177300"/>
            </a:xfrm>
            <a:prstGeom prst="rect">
              <a:avLst/>
            </a:prstGeom>
          </p:spPr>
          <p:txBody>
            <a:bodyPr wrap="square" lIns="68634" tIns="34317" rIns="68634" bIns="34317">
              <a:spAutoFit/>
            </a:bodyPr>
            <a:lstStyle/>
            <a:p>
              <a:pPr algn="ctr" defTabSz="1023590"/>
              <a:r>
                <a:rPr lang="en-US" sz="2400" b="1" kern="0" dirty="0">
                  <a:solidFill>
                    <a:srgbClr val="002060"/>
                  </a:solidFill>
                  <a:latin typeface="Arial Narrow" pitchFamily="34" charset="0"/>
                </a:rPr>
                <a:t>INSTRUCTIONAL</a:t>
              </a:r>
            </a:p>
            <a:p>
              <a:pPr algn="ctr" defTabSz="1023590"/>
              <a:r>
                <a:rPr lang="en-US" sz="2400" b="1" kern="0" dirty="0">
                  <a:solidFill>
                    <a:srgbClr val="002060"/>
                  </a:solidFill>
                  <a:latin typeface="Arial Narrow" pitchFamily="34" charset="0"/>
                </a:rPr>
                <a:t>PRACTITIONERS </a:t>
              </a:r>
            </a:p>
            <a:p>
              <a:pPr algn="ctr" defTabSz="1023590"/>
              <a:r>
                <a:rPr lang="en-US" sz="2400" b="1" kern="0" dirty="0">
                  <a:solidFill>
                    <a:srgbClr val="002060"/>
                  </a:solidFill>
                  <a:latin typeface="Arial Narrow" pitchFamily="34" charset="0"/>
                </a:rPr>
                <a:t>(IP)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226407" y="2914115"/>
              <a:ext cx="2830288" cy="1177300"/>
            </a:xfrm>
            <a:prstGeom prst="rect">
              <a:avLst/>
            </a:prstGeom>
          </p:spPr>
          <p:txBody>
            <a:bodyPr wrap="square" lIns="68634" tIns="34317" rIns="68634" bIns="34317">
              <a:spAutoFit/>
            </a:bodyPr>
            <a:lstStyle/>
            <a:p>
              <a:pPr algn="ctr" defTabSz="1023590"/>
              <a:r>
                <a:rPr lang="en-US" sz="2400" b="1" kern="0" dirty="0">
                  <a:solidFill>
                    <a:srgbClr val="002060"/>
                  </a:solidFill>
                  <a:latin typeface="Arial Narrow" pitchFamily="34" charset="0"/>
                </a:rPr>
                <a:t>SCHOLARLY </a:t>
              </a:r>
            </a:p>
            <a:p>
              <a:pPr algn="ctr" defTabSz="1023590"/>
              <a:r>
                <a:rPr lang="en-US" sz="2400" b="1" kern="0" dirty="0">
                  <a:solidFill>
                    <a:srgbClr val="002060"/>
                  </a:solidFill>
                  <a:latin typeface="Arial Narrow" pitchFamily="34" charset="0"/>
                </a:rPr>
                <a:t>PRACTITIONER</a:t>
              </a:r>
            </a:p>
            <a:p>
              <a:pPr algn="ctr" defTabSz="1023590"/>
              <a:r>
                <a:rPr lang="en-US" sz="2400" b="1" kern="0" dirty="0">
                  <a:solidFill>
                    <a:srgbClr val="002060"/>
                  </a:solidFill>
                  <a:latin typeface="Arial Narrow" pitchFamily="34" charset="0"/>
                </a:rPr>
                <a:t>(SP)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38583" y="2359159"/>
              <a:ext cx="685831" cy="3815902"/>
            </a:xfrm>
            <a:prstGeom prst="rect">
              <a:avLst/>
            </a:prstGeom>
          </p:spPr>
          <p:txBody>
            <a:bodyPr vert="vert270" wrap="square" lIns="65279" tIns="32640" rIns="65279" bIns="32640">
              <a:spAutoFit/>
            </a:bodyPr>
            <a:lstStyle/>
            <a:p>
              <a:pPr algn="ctr" defTabSz="1023590"/>
              <a:r>
                <a:rPr lang="en-US" b="1" kern="0" dirty="0">
                  <a:latin typeface="Arial Narrow" pitchFamily="34" charset="0"/>
                </a:rPr>
                <a:t>Initial Academic Preparation and Professional Experience</a:t>
              </a: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1828800" y="392668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FACULTY QUALIFICATION</a:t>
            </a:r>
          </a:p>
        </p:txBody>
      </p:sp>
    </p:spTree>
    <p:extLst>
      <p:ext uri="{BB962C8B-B14F-4D97-AF65-F5344CB8AC3E}">
        <p14:creationId xmlns:p14="http://schemas.microsoft.com/office/powerpoint/2010/main" val="11594745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/>
              <a:t>Faculty Recruitment and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98637"/>
            <a:ext cx="7848600" cy="4525963"/>
          </a:xfrm>
        </p:spPr>
        <p:txBody>
          <a:bodyPr/>
          <a:lstStyle/>
          <a:p>
            <a:r>
              <a:rPr lang="en-US" dirty="0"/>
              <a:t>NIDN= Scholarly Academics</a:t>
            </a:r>
          </a:p>
          <a:p>
            <a:endParaRPr lang="en-US" dirty="0"/>
          </a:p>
          <a:p>
            <a:r>
              <a:rPr lang="en-US" dirty="0"/>
              <a:t>NIDK= Practice Academics, Scholarly Practitioners</a:t>
            </a:r>
          </a:p>
          <a:p>
            <a:endParaRPr lang="en-US" dirty="0"/>
          </a:p>
          <a:p>
            <a:r>
              <a:rPr lang="en-US" dirty="0"/>
              <a:t>NUP= Instructional Practitioners</a:t>
            </a:r>
          </a:p>
        </p:txBody>
      </p:sp>
    </p:spTree>
    <p:extLst>
      <p:ext uri="{BB962C8B-B14F-4D97-AF65-F5344CB8AC3E}">
        <p14:creationId xmlns:p14="http://schemas.microsoft.com/office/powerpoint/2010/main" val="18752708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514600" y="322580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Arial" pitchFamily="34" charset="0"/>
                <a:cs typeface="Arial" pitchFamily="34" charset="0"/>
              </a:rPr>
              <a:t>THANK YOU</a:t>
            </a:r>
          </a:p>
        </p:txBody>
      </p:sp>
      <p:pic>
        <p:nvPicPr>
          <p:cNvPr id="2051" name="Picture 3" descr="D:\SEMUA YANG PATEN ADA DISINI\logo ugm BAKUI\akarjulang_biru_transp (1) - Copy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1905000"/>
            <a:ext cx="2375126" cy="3268133"/>
          </a:xfrm>
          <a:prstGeom prst="rect">
            <a:avLst/>
          </a:prstGeom>
          <a:noFill/>
        </p:spPr>
      </p:pic>
      <p:cxnSp>
        <p:nvCxnSpPr>
          <p:cNvPr id="22" name="Straight Connector 21"/>
          <p:cNvCxnSpPr/>
          <p:nvPr/>
        </p:nvCxnSpPr>
        <p:spPr>
          <a:xfrm>
            <a:off x="6172200" y="1701800"/>
            <a:ext cx="0" cy="3657600"/>
          </a:xfrm>
          <a:prstGeom prst="line">
            <a:avLst/>
          </a:prstGeom>
          <a:ln w="38100" cap="rnd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4755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1143000" y="2209801"/>
            <a:ext cx="7162800" cy="3733800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charset="2"/>
              <a:buChar char="§"/>
            </a:pPr>
            <a:r>
              <a:rPr lang="en-US" dirty="0">
                <a:solidFill>
                  <a:srgbClr val="031F43"/>
                </a:solidFill>
              </a:rPr>
              <a:t>Focus on people and humanity</a:t>
            </a:r>
          </a:p>
          <a:p>
            <a:pPr>
              <a:buFont typeface="Wingdings" charset="2"/>
              <a:buChar char="§"/>
            </a:pPr>
            <a:r>
              <a:rPr lang="en-US" dirty="0">
                <a:solidFill>
                  <a:srgbClr val="031F43"/>
                </a:solidFill>
              </a:rPr>
              <a:t>To serve people</a:t>
            </a:r>
          </a:p>
          <a:p>
            <a:pPr>
              <a:buFont typeface="Wingdings" charset="2"/>
              <a:buChar char="§"/>
            </a:pPr>
            <a:r>
              <a:rPr lang="en-US" dirty="0">
                <a:solidFill>
                  <a:srgbClr val="031F43"/>
                </a:solidFill>
              </a:rPr>
              <a:t>Facilitate students to ‘see the big picture’ and ‘think about the future’</a:t>
            </a:r>
          </a:p>
          <a:p>
            <a:pPr>
              <a:buFont typeface="Wingdings" charset="2"/>
              <a:buChar char="§"/>
            </a:pPr>
            <a:r>
              <a:rPr lang="en-US" dirty="0">
                <a:solidFill>
                  <a:srgbClr val="031F43"/>
                </a:solidFill>
              </a:rPr>
              <a:t>Professional:</a:t>
            </a:r>
          </a:p>
          <a:p>
            <a:pPr lvl="1">
              <a:buFont typeface="Wingdings" charset="2"/>
              <a:buChar char="§"/>
            </a:pPr>
            <a:r>
              <a:rPr lang="en-US" dirty="0">
                <a:solidFill>
                  <a:srgbClr val="031F43"/>
                </a:solidFill>
              </a:rPr>
              <a:t>Cause driven</a:t>
            </a:r>
          </a:p>
          <a:p>
            <a:pPr lvl="1">
              <a:buFont typeface="Wingdings" charset="2"/>
              <a:buChar char="§"/>
            </a:pPr>
            <a:r>
              <a:rPr lang="en-US" dirty="0">
                <a:solidFill>
                  <a:srgbClr val="031F43"/>
                </a:solidFill>
              </a:rPr>
              <a:t>Skills to serve</a:t>
            </a:r>
          </a:p>
          <a:p>
            <a:pPr lvl="1">
              <a:buFont typeface="Wingdings" charset="2"/>
              <a:buChar char="§"/>
            </a:pPr>
            <a:r>
              <a:rPr lang="en-US" dirty="0">
                <a:solidFill>
                  <a:srgbClr val="031F43"/>
                </a:solidFill>
              </a:rPr>
              <a:t>Self-discipline </a:t>
            </a:r>
          </a:p>
          <a:p>
            <a:pPr>
              <a:buFont typeface="Wingdings" charset="2"/>
              <a:buChar char="§"/>
            </a:pPr>
            <a:endParaRPr lang="en-US" dirty="0">
              <a:solidFill>
                <a:srgbClr val="031F43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1036638"/>
            <a:ext cx="8229600" cy="102076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200" b="1" dirty="0">
                <a:solidFill>
                  <a:srgbClr val="031F43"/>
                </a:solidFill>
              </a:rPr>
              <a:t>The Legitimacy of Business Schools </a:t>
            </a:r>
            <a:br>
              <a:rPr lang="en-US" sz="3200" b="1" dirty="0">
                <a:solidFill>
                  <a:srgbClr val="031F43"/>
                </a:solidFill>
              </a:rPr>
            </a:br>
            <a:r>
              <a:rPr lang="en-US" sz="2400" dirty="0">
                <a:solidFill>
                  <a:srgbClr val="031F43"/>
                </a:solidFill>
              </a:rPr>
              <a:t>(Carolyn Woo, AACSB ICAM 2015)</a:t>
            </a:r>
            <a:endParaRPr lang="en-US" sz="3200" dirty="0">
              <a:solidFill>
                <a:srgbClr val="031F4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519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890206741"/>
              </p:ext>
            </p:extLst>
          </p:nvPr>
        </p:nvGraphicFramePr>
        <p:xfrm>
          <a:off x="1371600" y="105158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47800" y="5267980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Innovation </a:t>
            </a:r>
            <a:r>
              <a:rPr lang="en-US" sz="2800" b="1" dirty="0">
                <a:solidFill>
                  <a:srgbClr val="000090"/>
                </a:solidFill>
              </a:rPr>
              <a:t>X</a:t>
            </a:r>
            <a:r>
              <a:rPr lang="en-US" sz="2800" b="1" dirty="0"/>
              <a:t> Engagement </a:t>
            </a:r>
            <a:r>
              <a:rPr lang="en-US" sz="2800" b="1" dirty="0">
                <a:solidFill>
                  <a:srgbClr val="000090"/>
                </a:solidFill>
              </a:rPr>
              <a:t>X</a:t>
            </a:r>
            <a:r>
              <a:rPr lang="en-US" sz="2800" b="1" dirty="0"/>
              <a:t> Impact</a:t>
            </a:r>
          </a:p>
        </p:txBody>
      </p:sp>
    </p:spTree>
    <p:extLst>
      <p:ext uri="{BB962C8B-B14F-4D97-AF65-F5344CB8AC3E}">
        <p14:creationId xmlns:p14="http://schemas.microsoft.com/office/powerpoint/2010/main" val="1123230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2800" b="1" dirty="0"/>
              <a:t>Ten Hypothetical Scenarios and Challenges Facing Management Education </a:t>
            </a:r>
            <a:r>
              <a:rPr lang="en-US" sz="2000" dirty="0"/>
              <a:t>(AACSB International, September 2013) 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4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/>
              <a:t>The future will see greater participation in non-degree education (open education, executive education, corporate education, certificates, badges, etc.) across age demographics and countries </a:t>
            </a:r>
            <a:r>
              <a:rPr lang="en-US" sz="2400" dirty="0">
                <a:sym typeface="Wingdings"/>
              </a:rPr>
              <a:t> MBA has become a generic degree; badges serve as a type of visual resume </a:t>
            </a:r>
            <a:r>
              <a:rPr lang="en-US" sz="2400" dirty="0"/>
              <a:t> 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The higher education/management education industry of the future will be characterized by horizontal integration (mergers/acquisitions) and vertical dis-integration (unbundling of services). </a:t>
            </a:r>
            <a:r>
              <a:rPr lang="en-US" sz="2400" dirty="0">
                <a:sym typeface="Wingdings"/>
              </a:rPr>
              <a:t> to boost research strength, productivity, position in rankings,  ties with industry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985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2800" b="1" dirty="0"/>
              <a:t>Ten Hypothetical Scenarios and Challenges Facing Management Education </a:t>
            </a:r>
            <a:r>
              <a:rPr lang="en-US" sz="2000" dirty="0"/>
              <a:t>(AACSB International, September 2013) 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2211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2000" dirty="0"/>
          </a:p>
          <a:p>
            <a:pPr marL="457200" indent="-457200">
              <a:buFont typeface="+mj-lt"/>
              <a:buAutoNum type="arabicPeriod" startAt="3"/>
            </a:pPr>
            <a:r>
              <a:rPr lang="en-US" sz="2400" dirty="0"/>
              <a:t>A larger share of degree-based education will be delivered in flexible formats (modular, part-time) across providers, with students having more control over their curriculum.  </a:t>
            </a:r>
            <a:r>
              <a:rPr lang="en-US" sz="2400" dirty="0">
                <a:sym typeface="Wingdings"/>
              </a:rPr>
              <a:t> from elite model to mass or universal model</a:t>
            </a:r>
          </a:p>
          <a:p>
            <a:pPr marL="457200" indent="-457200">
              <a:buFont typeface="+mj-lt"/>
              <a:buAutoNum type="arabicPeriod" startAt="3"/>
            </a:pPr>
            <a:endParaRPr lang="en-US" sz="2400" dirty="0">
              <a:sym typeface="Wingdings"/>
            </a:endParaRPr>
          </a:p>
          <a:p>
            <a:pPr marL="457200" indent="-457200">
              <a:buFont typeface="+mj-lt"/>
              <a:buAutoNum type="arabicPeriod" startAt="3"/>
            </a:pPr>
            <a:r>
              <a:rPr lang="en-US" sz="2400" dirty="0"/>
              <a:t>Business schools will need to increase staff relative to faculty to create and deliver content, provide services to students and faculty, and manage and interpret large amounts of real-time student data on student learning and satisfaction. </a:t>
            </a:r>
            <a:r>
              <a:rPr lang="en-US" sz="2400" dirty="0">
                <a:sym typeface="Wingdings"/>
              </a:rPr>
              <a:t> MOOCs delivery</a:t>
            </a:r>
            <a:endParaRPr lang="en-US" sz="2400" dirty="0"/>
          </a:p>
          <a:p>
            <a:pPr marL="457200" indent="-457200">
              <a:buFont typeface="+mj-lt"/>
              <a:buAutoNum type="arabicPeriod" startAt="3"/>
            </a:pPr>
            <a:endParaRPr lang="en-US" sz="2000" dirty="0"/>
          </a:p>
          <a:p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426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958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5"/>
            </a:pPr>
            <a:endParaRPr lang="en-US" sz="2000" dirty="0"/>
          </a:p>
          <a:p>
            <a:pPr marL="457200" indent="-457200">
              <a:buFont typeface="+mj-lt"/>
              <a:buAutoNum type="arabicPeriod" startAt="5"/>
            </a:pPr>
            <a:r>
              <a:rPr lang="en-US" sz="2400" dirty="0"/>
              <a:t>The role of university/business school campuses will increasingly be to serve as “laboratories” to facilitate experiential learning. </a:t>
            </a:r>
            <a:r>
              <a:rPr lang="en-US" sz="2400" dirty="0">
                <a:sym typeface="Wingdings"/>
              </a:rPr>
              <a:t> flipped classroom; classrooms for higher form of cognitive works and experiential learning </a:t>
            </a:r>
            <a:endParaRPr lang="en-US" sz="2400" dirty="0"/>
          </a:p>
          <a:p>
            <a:pPr marL="457200" indent="-457200">
              <a:buFont typeface="+mj-lt"/>
              <a:buAutoNum type="arabicPeriod" startAt="5"/>
            </a:pPr>
            <a:endParaRPr lang="en-US" sz="2400" dirty="0"/>
          </a:p>
          <a:p>
            <a:pPr marL="457200" indent="-457200">
              <a:buFont typeface="+mj-lt"/>
              <a:buAutoNum type="arabicPeriod" startAt="5"/>
            </a:pPr>
            <a:r>
              <a:rPr lang="en-US" sz="2400" dirty="0"/>
              <a:t>Academic publishing will be more “open,” less-reliant on pre-publication peer review, and self-supported by scholars. </a:t>
            </a:r>
            <a:r>
              <a:rPr lang="en-US" sz="2400" dirty="0">
                <a:sym typeface="Wingdings"/>
              </a:rPr>
              <a:t> open access, question regarding financial sustainability</a:t>
            </a:r>
            <a:endParaRPr lang="en-US" sz="2400" dirty="0"/>
          </a:p>
          <a:p>
            <a:pPr marL="457200" indent="-457200">
              <a:buFont typeface="+mj-lt"/>
              <a:buAutoNum type="arabicPeriod" startAt="5"/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2800" b="1" dirty="0"/>
              <a:t>Ten Hypothetical Scenarios and Challenges Facing Management Education </a:t>
            </a:r>
            <a:r>
              <a:rPr lang="en-US" sz="2000" dirty="0"/>
              <a:t>(AACSB International, September 2013) </a:t>
            </a:r>
            <a:br>
              <a:rPr lang="en-US" sz="2800" b="1" dirty="0"/>
            </a:b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040702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37338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7"/>
            </a:pPr>
            <a:r>
              <a:rPr lang="en-US" sz="2400" dirty="0"/>
              <a:t>Undergraduate business education offerings will include a more distinct divide—within and across universities—between vocational and liberal learning paths. </a:t>
            </a:r>
            <a:r>
              <a:rPr lang="en-US" sz="2400" dirty="0">
                <a:sym typeface="Wingdings"/>
              </a:rPr>
              <a:t> compare with the emergence of professional doctorates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457200" indent="-457200">
              <a:buFont typeface="+mj-lt"/>
              <a:buAutoNum type="arabicPeriod" startAt="7"/>
            </a:pPr>
            <a:r>
              <a:rPr lang="en-US" sz="2400" dirty="0"/>
              <a:t>A growing proportion of faculty members will consider themselves consultants or independent contractors, and thus juggle projects and roles for multiple employers. </a:t>
            </a:r>
            <a:r>
              <a:rPr lang="en-US" sz="2400" dirty="0">
                <a:sym typeface="Wingdings"/>
              </a:rPr>
              <a:t> qualified faculty; tenure system?</a:t>
            </a:r>
            <a:endParaRPr lang="en-US" sz="2400" dirty="0"/>
          </a:p>
          <a:p>
            <a:pPr marL="457200" indent="-457200">
              <a:buFont typeface="+mj-lt"/>
              <a:buAutoNum type="arabicPeriod" startAt="7"/>
            </a:pPr>
            <a:endParaRPr lang="en-US" sz="2000" dirty="0"/>
          </a:p>
          <a:p>
            <a:pPr marL="457200" indent="-457200">
              <a:buFont typeface="+mj-lt"/>
              <a:buAutoNum type="arabicPeriod" startAt="7"/>
            </a:pPr>
            <a:endParaRPr lang="en-US" sz="2000" dirty="0"/>
          </a:p>
          <a:p>
            <a:pPr marL="457200" indent="-457200">
              <a:buFont typeface="+mj-lt"/>
              <a:buAutoNum type="arabicPeriod" startAt="7"/>
            </a:pPr>
            <a:endParaRPr lang="en-US" sz="2000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2800" b="1" dirty="0"/>
              <a:t>Ten Hypothetical Scenarios and Challenges Facing Management Education </a:t>
            </a:r>
            <a:r>
              <a:rPr lang="en-US" sz="2000" dirty="0"/>
              <a:t>(AACSB International, September 2013) </a:t>
            </a:r>
            <a:br>
              <a:rPr lang="en-US" sz="2800" b="1" dirty="0"/>
            </a:b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502512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962400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 startAt="7"/>
            </a:pPr>
            <a:endParaRPr lang="en-US" sz="2000" dirty="0"/>
          </a:p>
          <a:p>
            <a:pPr marL="457200" indent="-457200">
              <a:buFont typeface="+mj-lt"/>
              <a:buAutoNum type="arabicPeriod" startAt="9"/>
            </a:pPr>
            <a:r>
              <a:rPr lang="en-US" sz="2400" dirty="0"/>
              <a:t>Business curricula will be increasingly diverse, as institutions seek to serve ever more targeted niche audiences (global vs. local approach, specialized subjects, etc.) </a:t>
            </a:r>
            <a:r>
              <a:rPr lang="en-US" sz="2400" dirty="0">
                <a:sym typeface="Wingdings"/>
              </a:rPr>
              <a:t> specialized programs </a:t>
            </a:r>
            <a:r>
              <a:rPr lang="en-US" sz="2400" dirty="0" err="1">
                <a:sym typeface="Wingdings"/>
              </a:rPr>
              <a:t>vs</a:t>
            </a:r>
            <a:r>
              <a:rPr lang="en-US" sz="2400" dirty="0">
                <a:sym typeface="Wingdings"/>
              </a:rPr>
              <a:t> macro level of knowledge and expertise </a:t>
            </a:r>
            <a:endParaRPr lang="en-US" sz="2400" dirty="0"/>
          </a:p>
          <a:p>
            <a:pPr marL="457200" indent="-457200">
              <a:buFont typeface="+mj-lt"/>
              <a:buAutoNum type="arabicPeriod" startAt="9"/>
            </a:pPr>
            <a:endParaRPr lang="en-US" sz="2400" dirty="0"/>
          </a:p>
          <a:p>
            <a:pPr marL="457200" indent="-457200">
              <a:buFont typeface="+mj-lt"/>
              <a:buAutoNum type="arabicPeriod" startAt="9"/>
            </a:pPr>
            <a:r>
              <a:rPr lang="en-US" sz="2400" dirty="0"/>
              <a:t>Business schools will struggle to align the pace of curriculum development with the pace of evolution in business practice. </a:t>
            </a:r>
            <a:r>
              <a:rPr lang="en-US" sz="2400" dirty="0">
                <a:sym typeface="Wingdings"/>
              </a:rPr>
              <a:t> Will executive education become necessary for business people to participate in order to remain competitive and up-to-date?</a:t>
            </a:r>
            <a:endParaRPr lang="en-US" sz="2400" dirty="0"/>
          </a:p>
          <a:p>
            <a:pPr marL="457200" indent="-457200">
              <a:buFont typeface="+mj-lt"/>
              <a:buAutoNum type="arabicPeriod" startAt="9"/>
            </a:pPr>
            <a:endParaRPr lang="en-US" sz="2000" dirty="0"/>
          </a:p>
          <a:p>
            <a:pPr marL="457200" indent="-457200">
              <a:buFont typeface="+mj-lt"/>
              <a:buAutoNum type="arabicPeriod" startAt="9"/>
            </a:pPr>
            <a:endParaRPr lang="en-US" sz="2000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2800" b="1" dirty="0"/>
              <a:t>Ten Hypothetical Scenarios and Challenges Facing Management Education </a:t>
            </a:r>
            <a:r>
              <a:rPr lang="en-US" sz="2000" dirty="0"/>
              <a:t>(AACSB International, September 2013) </a:t>
            </a:r>
            <a:br>
              <a:rPr lang="en-US" sz="2800" b="1" dirty="0"/>
            </a:b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827935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9061350"/>
              </p:ext>
            </p:extLst>
          </p:nvPr>
        </p:nvGraphicFramePr>
        <p:xfrm>
          <a:off x="152400" y="1371600"/>
          <a:ext cx="8839201" cy="39490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27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478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205854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Students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Faculty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School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Govern-</a:t>
                      </a:r>
                      <a:r>
                        <a:rPr lang="en-US" dirty="0" err="1"/>
                        <a:t>ment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Industry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Community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86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Students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Engage</a:t>
                      </a:r>
                    </a:p>
                    <a:p>
                      <a:pPr algn="ctr"/>
                      <a:r>
                        <a:rPr lang="en-US" dirty="0"/>
                        <a:t>Innovate</a:t>
                      </a:r>
                    </a:p>
                    <a:p>
                      <a:pPr algn="ctr"/>
                      <a:r>
                        <a:rPr lang="en-US" dirty="0"/>
                        <a:t>Impact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Engage</a:t>
                      </a:r>
                    </a:p>
                    <a:p>
                      <a:pPr algn="ctr"/>
                      <a:r>
                        <a:rPr lang="en-US" dirty="0"/>
                        <a:t>Innovate</a:t>
                      </a:r>
                    </a:p>
                    <a:p>
                      <a:pPr algn="ctr"/>
                      <a:r>
                        <a:rPr lang="en-US" dirty="0"/>
                        <a:t>Impact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Engage</a:t>
                      </a:r>
                    </a:p>
                    <a:p>
                      <a:pPr algn="ctr"/>
                      <a:r>
                        <a:rPr lang="en-US" dirty="0"/>
                        <a:t>Innovate</a:t>
                      </a:r>
                    </a:p>
                    <a:p>
                      <a:pPr algn="ctr"/>
                      <a:r>
                        <a:rPr lang="en-US" dirty="0"/>
                        <a:t>Impact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Engage</a:t>
                      </a:r>
                    </a:p>
                    <a:p>
                      <a:pPr algn="ctr"/>
                      <a:r>
                        <a:rPr lang="en-US" dirty="0"/>
                        <a:t>Innovate</a:t>
                      </a:r>
                    </a:p>
                    <a:p>
                      <a:pPr algn="ctr"/>
                      <a:r>
                        <a:rPr lang="en-US" dirty="0"/>
                        <a:t>Impact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Engage</a:t>
                      </a:r>
                    </a:p>
                    <a:p>
                      <a:pPr algn="ctr"/>
                      <a:r>
                        <a:rPr lang="en-US" dirty="0"/>
                        <a:t>Innovate</a:t>
                      </a:r>
                    </a:p>
                    <a:p>
                      <a:pPr algn="ctr"/>
                      <a:r>
                        <a:rPr lang="en-US" dirty="0"/>
                        <a:t>Impact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Engage</a:t>
                      </a:r>
                    </a:p>
                    <a:p>
                      <a:pPr algn="ctr"/>
                      <a:r>
                        <a:rPr lang="en-US" dirty="0"/>
                        <a:t>Innovate</a:t>
                      </a:r>
                    </a:p>
                    <a:p>
                      <a:pPr algn="ctr"/>
                      <a:r>
                        <a:rPr lang="en-US" dirty="0"/>
                        <a:t>Impact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86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Faculty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Engage</a:t>
                      </a:r>
                    </a:p>
                    <a:p>
                      <a:pPr algn="ctr"/>
                      <a:r>
                        <a:rPr lang="en-US" dirty="0"/>
                        <a:t>Innovate</a:t>
                      </a:r>
                    </a:p>
                    <a:p>
                      <a:pPr algn="ctr"/>
                      <a:r>
                        <a:rPr lang="en-US" dirty="0"/>
                        <a:t>Impact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Engage</a:t>
                      </a:r>
                    </a:p>
                    <a:p>
                      <a:pPr algn="ctr"/>
                      <a:r>
                        <a:rPr lang="en-US" dirty="0"/>
                        <a:t>Innovate</a:t>
                      </a:r>
                    </a:p>
                    <a:p>
                      <a:pPr algn="ctr"/>
                      <a:r>
                        <a:rPr lang="en-US" dirty="0"/>
                        <a:t>Impact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Engage</a:t>
                      </a:r>
                    </a:p>
                    <a:p>
                      <a:pPr algn="ctr"/>
                      <a:r>
                        <a:rPr lang="en-US" dirty="0"/>
                        <a:t>Innovate</a:t>
                      </a:r>
                    </a:p>
                    <a:p>
                      <a:pPr algn="ctr"/>
                      <a:r>
                        <a:rPr lang="en-US" dirty="0"/>
                        <a:t>Impact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Engage</a:t>
                      </a:r>
                    </a:p>
                    <a:p>
                      <a:pPr algn="ctr"/>
                      <a:r>
                        <a:rPr lang="en-US" dirty="0"/>
                        <a:t>Innovate</a:t>
                      </a:r>
                    </a:p>
                    <a:p>
                      <a:pPr algn="ctr"/>
                      <a:r>
                        <a:rPr lang="en-US" dirty="0"/>
                        <a:t>Impact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86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School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Engage</a:t>
                      </a:r>
                    </a:p>
                    <a:p>
                      <a:pPr algn="ctr"/>
                      <a:r>
                        <a:rPr lang="en-US" dirty="0"/>
                        <a:t>Innovate</a:t>
                      </a:r>
                    </a:p>
                    <a:p>
                      <a:pPr algn="ctr"/>
                      <a:r>
                        <a:rPr lang="en-US" dirty="0"/>
                        <a:t>Impact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Engage</a:t>
                      </a:r>
                    </a:p>
                    <a:p>
                      <a:pPr algn="ctr"/>
                      <a:r>
                        <a:rPr lang="en-US" dirty="0"/>
                        <a:t>Innovate</a:t>
                      </a:r>
                    </a:p>
                    <a:p>
                      <a:pPr algn="ctr"/>
                      <a:r>
                        <a:rPr lang="en-US" dirty="0"/>
                        <a:t>Impact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Engage</a:t>
                      </a:r>
                    </a:p>
                    <a:p>
                      <a:pPr algn="ctr"/>
                      <a:r>
                        <a:rPr lang="en-US" dirty="0"/>
                        <a:t>Innovate</a:t>
                      </a:r>
                    </a:p>
                    <a:p>
                      <a:pPr algn="ctr"/>
                      <a:r>
                        <a:rPr lang="en-US" dirty="0"/>
                        <a:t>Impact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822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1220</TotalTime>
  <Words>732</Words>
  <Application>Microsoft Macintosh PowerPoint</Application>
  <PresentationFormat>On-screen Show (4:3)</PresentationFormat>
  <Paragraphs>158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Arial Narrow</vt:lpstr>
      <vt:lpstr>Calibri</vt:lpstr>
      <vt:lpstr>Franklin Gothic Book</vt:lpstr>
      <vt:lpstr>Wingdings</vt:lpstr>
      <vt:lpstr>Office Theme</vt:lpstr>
      <vt:lpstr>PowerPoint Presentation</vt:lpstr>
      <vt:lpstr>PowerPoint Presentation</vt:lpstr>
      <vt:lpstr>PowerPoint Presentation</vt:lpstr>
      <vt:lpstr>Ten Hypothetical Scenarios and Challenges Facing Management Education (AACSB International, September 2013)  </vt:lpstr>
      <vt:lpstr>Ten Hypothetical Scenarios and Challenges Facing Management Education (AACSB International, September 2013)  </vt:lpstr>
      <vt:lpstr>Ten Hypothetical Scenarios and Challenges Facing Management Education (AACSB International, September 2013)  </vt:lpstr>
      <vt:lpstr>Ten Hypothetical Scenarios and Challenges Facing Management Education (AACSB International, September 2013)  </vt:lpstr>
      <vt:lpstr>Ten Hypothetical Scenarios and Challenges Facing Management Education (AACSB International, September 2013)  </vt:lpstr>
      <vt:lpstr>PowerPoint Presentation</vt:lpstr>
      <vt:lpstr>Modalities of Learning</vt:lpstr>
      <vt:lpstr>PowerPoint Presentation</vt:lpstr>
      <vt:lpstr>Block Scheduling</vt:lpstr>
      <vt:lpstr>PowerPoint Presentation</vt:lpstr>
      <vt:lpstr>Faculty Recruitment and Development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ASUS</dc:creator>
  <cp:lastModifiedBy>Microsoft Office User</cp:lastModifiedBy>
  <cp:revision>61</cp:revision>
  <dcterms:created xsi:type="dcterms:W3CDTF">2015-01-09T03:42:23Z</dcterms:created>
  <dcterms:modified xsi:type="dcterms:W3CDTF">2024-07-21T23:17:15Z</dcterms:modified>
</cp:coreProperties>
</file>