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7" r:id="rId1"/>
  </p:sldMasterIdLst>
  <p:sldIdLst>
    <p:sldId id="256" r:id="rId2"/>
    <p:sldId id="267" r:id="rId3"/>
    <p:sldId id="268" r:id="rId4"/>
    <p:sldId id="269" r:id="rId5"/>
    <p:sldId id="274" r:id="rId6"/>
    <p:sldId id="275" r:id="rId7"/>
    <p:sldId id="276" r:id="rId8"/>
    <p:sldId id="270" r:id="rId9"/>
    <p:sldId id="271" r:id="rId10"/>
    <p:sldId id="272" r:id="rId11"/>
    <p:sldId id="273" r:id="rId12"/>
    <p:sldId id="257" r:id="rId13"/>
    <p:sldId id="258" r:id="rId14"/>
    <p:sldId id="266" r:id="rId15"/>
    <p:sldId id="259" r:id="rId16"/>
    <p:sldId id="260" r:id="rId17"/>
    <p:sldId id="261" r:id="rId18"/>
    <p:sldId id="262" r:id="rId19"/>
    <p:sldId id="263" r:id="rId20"/>
    <p:sldId id="26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3721"/>
  </p:normalViewPr>
  <p:slideViewPr>
    <p:cSldViewPr snapToGrid="0" snapToObjects="1">
      <p:cViewPr varScale="1">
        <p:scale>
          <a:sx n="101" d="100"/>
          <a:sy n="101" d="100"/>
        </p:scale>
        <p:origin x="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C5FE0-5712-6D4A-92E7-81E3A917E598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F15A101F-B437-814A-B1B2-286EF180077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800" dirty="0" err="1"/>
            <a:t>MISi</a:t>
          </a:r>
          <a:endParaRPr lang="en-US" sz="2800" dirty="0"/>
        </a:p>
        <a:p>
          <a:r>
            <a:rPr lang="en-US" sz="2800" dirty="0"/>
            <a:t>VISI</a:t>
          </a:r>
        </a:p>
        <a:p>
          <a:r>
            <a:rPr lang="en-US" sz="2800" dirty="0"/>
            <a:t>NILAI-NILAI</a:t>
          </a:r>
        </a:p>
      </dgm:t>
    </dgm:pt>
    <dgm:pt modelId="{0C868C1A-248F-8942-A4B4-C892DE2BB344}" type="parTrans" cxnId="{1971FF3D-808E-6644-B3E8-60F934B4170B}">
      <dgm:prSet/>
      <dgm:spPr/>
      <dgm:t>
        <a:bodyPr/>
        <a:lstStyle/>
        <a:p>
          <a:endParaRPr lang="en-US"/>
        </a:p>
      </dgm:t>
    </dgm:pt>
    <dgm:pt modelId="{34DC5A82-2C1E-EB41-9928-39274C588266}" type="sibTrans" cxnId="{1971FF3D-808E-6644-B3E8-60F934B4170B}">
      <dgm:prSet/>
      <dgm:spPr/>
      <dgm:t>
        <a:bodyPr/>
        <a:lstStyle/>
        <a:p>
          <a:endParaRPr lang="en-US"/>
        </a:p>
      </dgm:t>
    </dgm:pt>
    <dgm:pt modelId="{3B911606-3000-B848-A9A7-031BC707C7A5}">
      <dgm:prSet phldrT="[Text]" custT="1"/>
      <dgm:spPr>
        <a:solidFill>
          <a:srgbClr val="17375E"/>
        </a:solidFill>
      </dgm:spPr>
      <dgm:t>
        <a:bodyPr/>
        <a:lstStyle/>
        <a:p>
          <a:r>
            <a:rPr lang="en-US" sz="2400" dirty="0"/>
            <a:t>PROFIL LULUSAN</a:t>
          </a:r>
        </a:p>
      </dgm:t>
    </dgm:pt>
    <dgm:pt modelId="{CAD96747-C9D1-3541-AB4F-730AD6D78A33}" type="parTrans" cxnId="{542537C6-1098-5746-8EF5-09FC03EAC2FC}">
      <dgm:prSet/>
      <dgm:spPr/>
      <dgm:t>
        <a:bodyPr/>
        <a:lstStyle/>
        <a:p>
          <a:endParaRPr lang="en-US"/>
        </a:p>
      </dgm:t>
    </dgm:pt>
    <dgm:pt modelId="{9A6B8611-EB9A-D846-93FC-3CD19E0A95A4}" type="sibTrans" cxnId="{542537C6-1098-5746-8EF5-09FC03EAC2FC}">
      <dgm:prSet/>
      <dgm:spPr/>
      <dgm:t>
        <a:bodyPr/>
        <a:lstStyle/>
        <a:p>
          <a:endParaRPr lang="en-US"/>
        </a:p>
      </dgm:t>
    </dgm:pt>
    <dgm:pt modelId="{D7D5D0F9-873E-2C4A-BAF3-4CABC60C464A}">
      <dgm:prSet phldrT="[Text]" custT="1"/>
      <dgm:spPr>
        <a:solidFill>
          <a:srgbClr val="17375E"/>
        </a:solidFill>
      </dgm:spPr>
      <dgm:t>
        <a:bodyPr/>
        <a:lstStyle/>
        <a:p>
          <a:r>
            <a:rPr lang="en-US" sz="2400" dirty="0"/>
            <a:t>CAPAIAN PEMBELAJARAN</a:t>
          </a:r>
        </a:p>
      </dgm:t>
    </dgm:pt>
    <dgm:pt modelId="{1D894E2B-07E6-F242-863E-A44CDFBA41E8}" type="parTrans" cxnId="{80CACFA5-0775-4346-AB76-A14E363DE45E}">
      <dgm:prSet/>
      <dgm:spPr/>
      <dgm:t>
        <a:bodyPr/>
        <a:lstStyle/>
        <a:p>
          <a:endParaRPr lang="en-US"/>
        </a:p>
      </dgm:t>
    </dgm:pt>
    <dgm:pt modelId="{3ECD92C3-FB2C-9345-90EE-5F2FB71936BD}" type="sibTrans" cxnId="{80CACFA5-0775-4346-AB76-A14E363DE45E}">
      <dgm:prSet/>
      <dgm:spPr/>
      <dgm:t>
        <a:bodyPr/>
        <a:lstStyle/>
        <a:p>
          <a:endParaRPr lang="en-US"/>
        </a:p>
      </dgm:t>
    </dgm:pt>
    <dgm:pt modelId="{71F74067-38F5-864A-8AC4-4CE611C6CD14}">
      <dgm:prSet custT="1"/>
      <dgm:spPr/>
      <dgm:t>
        <a:bodyPr/>
        <a:lstStyle/>
        <a:p>
          <a:r>
            <a:rPr lang="en-US" sz="2400" dirty="0"/>
            <a:t>IMPAK</a:t>
          </a:r>
        </a:p>
      </dgm:t>
    </dgm:pt>
    <dgm:pt modelId="{5277D95C-B25C-F34C-ACCC-9F4276E244DB}" type="parTrans" cxnId="{54F4B6DA-D01D-8C46-8098-B6110A9EEECA}">
      <dgm:prSet/>
      <dgm:spPr/>
      <dgm:t>
        <a:bodyPr/>
        <a:lstStyle/>
        <a:p>
          <a:endParaRPr lang="en-US"/>
        </a:p>
      </dgm:t>
    </dgm:pt>
    <dgm:pt modelId="{DB3B0061-067A-F948-B769-E7AC3F36E939}" type="sibTrans" cxnId="{54F4B6DA-D01D-8C46-8098-B6110A9EEECA}">
      <dgm:prSet/>
      <dgm:spPr/>
      <dgm:t>
        <a:bodyPr/>
        <a:lstStyle/>
        <a:p>
          <a:endParaRPr lang="en-US"/>
        </a:p>
      </dgm:t>
    </dgm:pt>
    <dgm:pt modelId="{1FE7B5E5-C5B7-E940-91A9-3A90759DB6B4}" type="pres">
      <dgm:prSet presAssocID="{B22C5FE0-5712-6D4A-92E7-81E3A917E598}" presName="linearFlow" presStyleCnt="0">
        <dgm:presLayoutVars>
          <dgm:resizeHandles val="exact"/>
        </dgm:presLayoutVars>
      </dgm:prSet>
      <dgm:spPr/>
    </dgm:pt>
    <dgm:pt modelId="{B913BAD2-6A7E-A24D-92F2-2A29D72E6C8F}" type="pres">
      <dgm:prSet presAssocID="{F15A101F-B437-814A-B1B2-286EF1800777}" presName="node" presStyleLbl="node1" presStyleIdx="0" presStyleCnt="4" custScaleX="96247" custScaleY="236738">
        <dgm:presLayoutVars>
          <dgm:bulletEnabled val="1"/>
        </dgm:presLayoutVars>
      </dgm:prSet>
      <dgm:spPr/>
    </dgm:pt>
    <dgm:pt modelId="{B8C00F66-4C21-5F47-8A9C-604B56553CFD}" type="pres">
      <dgm:prSet presAssocID="{34DC5A82-2C1E-EB41-9928-39274C588266}" presName="sibTrans" presStyleLbl="sibTrans2D1" presStyleIdx="0" presStyleCnt="3"/>
      <dgm:spPr/>
    </dgm:pt>
    <dgm:pt modelId="{DE191A12-1313-2B45-960E-147335755121}" type="pres">
      <dgm:prSet presAssocID="{34DC5A82-2C1E-EB41-9928-39274C588266}" presName="connectorText" presStyleLbl="sibTrans2D1" presStyleIdx="0" presStyleCnt="3"/>
      <dgm:spPr/>
    </dgm:pt>
    <dgm:pt modelId="{2B7DA360-DB05-204E-BDA6-C753F7A4ACDF}" type="pres">
      <dgm:prSet presAssocID="{3B911606-3000-B848-A9A7-031BC707C7A5}" presName="node" presStyleLbl="node1" presStyleIdx="1" presStyleCnt="4">
        <dgm:presLayoutVars>
          <dgm:bulletEnabled val="1"/>
        </dgm:presLayoutVars>
      </dgm:prSet>
      <dgm:spPr/>
    </dgm:pt>
    <dgm:pt modelId="{1B0FAC2C-69B5-AB4A-B75F-5024174FF9F5}" type="pres">
      <dgm:prSet presAssocID="{9A6B8611-EB9A-D846-93FC-3CD19E0A95A4}" presName="sibTrans" presStyleLbl="sibTrans2D1" presStyleIdx="1" presStyleCnt="3"/>
      <dgm:spPr/>
    </dgm:pt>
    <dgm:pt modelId="{9AB65221-B30E-F846-A4EE-B44F7ECB824B}" type="pres">
      <dgm:prSet presAssocID="{9A6B8611-EB9A-D846-93FC-3CD19E0A95A4}" presName="connectorText" presStyleLbl="sibTrans2D1" presStyleIdx="1" presStyleCnt="3"/>
      <dgm:spPr/>
    </dgm:pt>
    <dgm:pt modelId="{B28A55C1-7DCF-F84B-8B28-6AFC108A57D5}" type="pres">
      <dgm:prSet presAssocID="{D7D5D0F9-873E-2C4A-BAF3-4CABC60C464A}" presName="node" presStyleLbl="node1" presStyleIdx="2" presStyleCnt="4">
        <dgm:presLayoutVars>
          <dgm:bulletEnabled val="1"/>
        </dgm:presLayoutVars>
      </dgm:prSet>
      <dgm:spPr/>
    </dgm:pt>
    <dgm:pt modelId="{453BDA77-8768-B04A-B851-6AF537F18DA5}" type="pres">
      <dgm:prSet presAssocID="{3ECD92C3-FB2C-9345-90EE-5F2FB71936BD}" presName="sibTrans" presStyleLbl="sibTrans2D1" presStyleIdx="2" presStyleCnt="3"/>
      <dgm:spPr/>
    </dgm:pt>
    <dgm:pt modelId="{CBFD831E-0088-2D4D-9A41-BF9B345DE75C}" type="pres">
      <dgm:prSet presAssocID="{3ECD92C3-FB2C-9345-90EE-5F2FB71936BD}" presName="connectorText" presStyleLbl="sibTrans2D1" presStyleIdx="2" presStyleCnt="3"/>
      <dgm:spPr/>
    </dgm:pt>
    <dgm:pt modelId="{00520E5D-3FFC-3B46-9522-517310788782}" type="pres">
      <dgm:prSet presAssocID="{71F74067-38F5-864A-8AC4-4CE611C6CD14}" presName="node" presStyleLbl="node1" presStyleIdx="3" presStyleCnt="4">
        <dgm:presLayoutVars>
          <dgm:bulletEnabled val="1"/>
        </dgm:presLayoutVars>
      </dgm:prSet>
      <dgm:spPr/>
    </dgm:pt>
  </dgm:ptLst>
  <dgm:cxnLst>
    <dgm:cxn modelId="{DD839424-EA79-704D-BA48-B3DF1BDBDBC2}" type="presOf" srcId="{D7D5D0F9-873E-2C4A-BAF3-4CABC60C464A}" destId="{B28A55C1-7DCF-F84B-8B28-6AFC108A57D5}" srcOrd="0" destOrd="0" presId="urn:microsoft.com/office/officeart/2005/8/layout/process2"/>
    <dgm:cxn modelId="{1971FF3D-808E-6644-B3E8-60F934B4170B}" srcId="{B22C5FE0-5712-6D4A-92E7-81E3A917E598}" destId="{F15A101F-B437-814A-B1B2-286EF1800777}" srcOrd="0" destOrd="0" parTransId="{0C868C1A-248F-8942-A4B4-C892DE2BB344}" sibTransId="{34DC5A82-2C1E-EB41-9928-39274C588266}"/>
    <dgm:cxn modelId="{3DC78548-CC90-A949-85F3-26940EBA0552}" type="presOf" srcId="{34DC5A82-2C1E-EB41-9928-39274C588266}" destId="{B8C00F66-4C21-5F47-8A9C-604B56553CFD}" srcOrd="0" destOrd="0" presId="urn:microsoft.com/office/officeart/2005/8/layout/process2"/>
    <dgm:cxn modelId="{B8AD1F63-06CC-1649-8781-C31410ADD5E9}" type="presOf" srcId="{71F74067-38F5-864A-8AC4-4CE611C6CD14}" destId="{00520E5D-3FFC-3B46-9522-517310788782}" srcOrd="0" destOrd="0" presId="urn:microsoft.com/office/officeart/2005/8/layout/process2"/>
    <dgm:cxn modelId="{932EBB6C-12D2-1241-90DB-8CD33588806A}" type="presOf" srcId="{9A6B8611-EB9A-D846-93FC-3CD19E0A95A4}" destId="{9AB65221-B30E-F846-A4EE-B44F7ECB824B}" srcOrd="1" destOrd="0" presId="urn:microsoft.com/office/officeart/2005/8/layout/process2"/>
    <dgm:cxn modelId="{BD8F2B7F-82E4-D846-AB91-FCB0564ACCD4}" type="presOf" srcId="{F15A101F-B437-814A-B1B2-286EF1800777}" destId="{B913BAD2-6A7E-A24D-92F2-2A29D72E6C8F}" srcOrd="0" destOrd="0" presId="urn:microsoft.com/office/officeart/2005/8/layout/process2"/>
    <dgm:cxn modelId="{74CFC782-1A33-1849-AF6B-3B64688FB066}" type="presOf" srcId="{34DC5A82-2C1E-EB41-9928-39274C588266}" destId="{DE191A12-1313-2B45-960E-147335755121}" srcOrd="1" destOrd="0" presId="urn:microsoft.com/office/officeart/2005/8/layout/process2"/>
    <dgm:cxn modelId="{7E292A8E-22D0-994D-BEF2-B1D7B6E76F04}" type="presOf" srcId="{3ECD92C3-FB2C-9345-90EE-5F2FB71936BD}" destId="{453BDA77-8768-B04A-B851-6AF537F18DA5}" srcOrd="0" destOrd="0" presId="urn:microsoft.com/office/officeart/2005/8/layout/process2"/>
    <dgm:cxn modelId="{80CACFA5-0775-4346-AB76-A14E363DE45E}" srcId="{B22C5FE0-5712-6D4A-92E7-81E3A917E598}" destId="{D7D5D0F9-873E-2C4A-BAF3-4CABC60C464A}" srcOrd="2" destOrd="0" parTransId="{1D894E2B-07E6-F242-863E-A44CDFBA41E8}" sibTransId="{3ECD92C3-FB2C-9345-90EE-5F2FB71936BD}"/>
    <dgm:cxn modelId="{542537C6-1098-5746-8EF5-09FC03EAC2FC}" srcId="{B22C5FE0-5712-6D4A-92E7-81E3A917E598}" destId="{3B911606-3000-B848-A9A7-031BC707C7A5}" srcOrd="1" destOrd="0" parTransId="{CAD96747-C9D1-3541-AB4F-730AD6D78A33}" sibTransId="{9A6B8611-EB9A-D846-93FC-3CD19E0A95A4}"/>
    <dgm:cxn modelId="{9EA2B4C8-F581-B14E-BC91-81E536F333B9}" type="presOf" srcId="{9A6B8611-EB9A-D846-93FC-3CD19E0A95A4}" destId="{1B0FAC2C-69B5-AB4A-B75F-5024174FF9F5}" srcOrd="0" destOrd="0" presId="urn:microsoft.com/office/officeart/2005/8/layout/process2"/>
    <dgm:cxn modelId="{6BB6E6CB-3244-C744-B200-D55F510E4647}" type="presOf" srcId="{B22C5FE0-5712-6D4A-92E7-81E3A917E598}" destId="{1FE7B5E5-C5B7-E940-91A9-3A90759DB6B4}" srcOrd="0" destOrd="0" presId="urn:microsoft.com/office/officeart/2005/8/layout/process2"/>
    <dgm:cxn modelId="{54F4B6DA-D01D-8C46-8098-B6110A9EEECA}" srcId="{B22C5FE0-5712-6D4A-92E7-81E3A917E598}" destId="{71F74067-38F5-864A-8AC4-4CE611C6CD14}" srcOrd="3" destOrd="0" parTransId="{5277D95C-B25C-F34C-ACCC-9F4276E244DB}" sibTransId="{DB3B0061-067A-F948-B769-E7AC3F36E939}"/>
    <dgm:cxn modelId="{8DCE02EF-2CAF-AE40-9300-3C03ADD28C97}" type="presOf" srcId="{3ECD92C3-FB2C-9345-90EE-5F2FB71936BD}" destId="{CBFD831E-0088-2D4D-9A41-BF9B345DE75C}" srcOrd="1" destOrd="0" presId="urn:microsoft.com/office/officeart/2005/8/layout/process2"/>
    <dgm:cxn modelId="{B3EDD7F0-47CE-C64B-AD78-120161451400}" type="presOf" srcId="{3B911606-3000-B848-A9A7-031BC707C7A5}" destId="{2B7DA360-DB05-204E-BDA6-C753F7A4ACDF}" srcOrd="0" destOrd="0" presId="urn:microsoft.com/office/officeart/2005/8/layout/process2"/>
    <dgm:cxn modelId="{E220E479-F378-C146-8622-FE4574188EF1}" type="presParOf" srcId="{1FE7B5E5-C5B7-E940-91A9-3A90759DB6B4}" destId="{B913BAD2-6A7E-A24D-92F2-2A29D72E6C8F}" srcOrd="0" destOrd="0" presId="urn:microsoft.com/office/officeart/2005/8/layout/process2"/>
    <dgm:cxn modelId="{52ED19EC-3C4D-EA4E-A7AB-AAB9759D135F}" type="presParOf" srcId="{1FE7B5E5-C5B7-E940-91A9-3A90759DB6B4}" destId="{B8C00F66-4C21-5F47-8A9C-604B56553CFD}" srcOrd="1" destOrd="0" presId="urn:microsoft.com/office/officeart/2005/8/layout/process2"/>
    <dgm:cxn modelId="{E23A9D6F-13C5-7B42-8B1A-2624DBAB25BC}" type="presParOf" srcId="{B8C00F66-4C21-5F47-8A9C-604B56553CFD}" destId="{DE191A12-1313-2B45-960E-147335755121}" srcOrd="0" destOrd="0" presId="urn:microsoft.com/office/officeart/2005/8/layout/process2"/>
    <dgm:cxn modelId="{FA639AD8-15B7-BA4B-8EA8-7B5E27E48AB8}" type="presParOf" srcId="{1FE7B5E5-C5B7-E940-91A9-3A90759DB6B4}" destId="{2B7DA360-DB05-204E-BDA6-C753F7A4ACDF}" srcOrd="2" destOrd="0" presId="urn:microsoft.com/office/officeart/2005/8/layout/process2"/>
    <dgm:cxn modelId="{3253E245-F860-A443-8C92-5AFBAAEE629F}" type="presParOf" srcId="{1FE7B5E5-C5B7-E940-91A9-3A90759DB6B4}" destId="{1B0FAC2C-69B5-AB4A-B75F-5024174FF9F5}" srcOrd="3" destOrd="0" presId="urn:microsoft.com/office/officeart/2005/8/layout/process2"/>
    <dgm:cxn modelId="{FAE2BF70-BD8F-8A4F-8344-6E395FF53EBA}" type="presParOf" srcId="{1B0FAC2C-69B5-AB4A-B75F-5024174FF9F5}" destId="{9AB65221-B30E-F846-A4EE-B44F7ECB824B}" srcOrd="0" destOrd="0" presId="urn:microsoft.com/office/officeart/2005/8/layout/process2"/>
    <dgm:cxn modelId="{78540DA0-787D-6A41-95F0-C3EC1A5CF816}" type="presParOf" srcId="{1FE7B5E5-C5B7-E940-91A9-3A90759DB6B4}" destId="{B28A55C1-7DCF-F84B-8B28-6AFC108A57D5}" srcOrd="4" destOrd="0" presId="urn:microsoft.com/office/officeart/2005/8/layout/process2"/>
    <dgm:cxn modelId="{C782BD2F-A69F-BB4C-8649-765A0D97354D}" type="presParOf" srcId="{1FE7B5E5-C5B7-E940-91A9-3A90759DB6B4}" destId="{453BDA77-8768-B04A-B851-6AF537F18DA5}" srcOrd="5" destOrd="0" presId="urn:microsoft.com/office/officeart/2005/8/layout/process2"/>
    <dgm:cxn modelId="{6135B272-7349-B547-A6DB-EECD7B407D6A}" type="presParOf" srcId="{453BDA77-8768-B04A-B851-6AF537F18DA5}" destId="{CBFD831E-0088-2D4D-9A41-BF9B345DE75C}" srcOrd="0" destOrd="0" presId="urn:microsoft.com/office/officeart/2005/8/layout/process2"/>
    <dgm:cxn modelId="{9BA1B506-E4F7-8640-B57E-19568ECEEBB6}" type="presParOf" srcId="{1FE7B5E5-C5B7-E940-91A9-3A90759DB6B4}" destId="{00520E5D-3FFC-3B46-9522-51731078878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3BAD2-6A7E-A24D-92F2-2A29D72E6C8F}">
      <dsp:nvSpPr>
        <dsp:cNvPr id="0" name=""/>
        <dsp:cNvSpPr/>
      </dsp:nvSpPr>
      <dsp:spPr>
        <a:xfrm>
          <a:off x="1655476" y="4547"/>
          <a:ext cx="2961812" cy="182128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MISi</a:t>
          </a:r>
          <a:endParaRPr lang="en-US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VISI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NILAI-NILAI</a:t>
          </a:r>
        </a:p>
      </dsp:txBody>
      <dsp:txXfrm>
        <a:off x="1708820" y="57891"/>
        <a:ext cx="2855124" cy="1714598"/>
      </dsp:txXfrm>
    </dsp:sp>
    <dsp:sp modelId="{B8C00F66-4C21-5F47-8A9C-604B56553CFD}">
      <dsp:nvSpPr>
        <dsp:cNvPr id="0" name=""/>
        <dsp:cNvSpPr/>
      </dsp:nvSpPr>
      <dsp:spPr>
        <a:xfrm rot="5400000">
          <a:off x="2992133" y="1845067"/>
          <a:ext cx="288497" cy="3461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3032523" y="1873917"/>
        <a:ext cx="207718" cy="201948"/>
      </dsp:txXfrm>
    </dsp:sp>
    <dsp:sp modelId="{2B7DA360-DB05-204E-BDA6-C753F7A4ACDF}">
      <dsp:nvSpPr>
        <dsp:cNvPr id="0" name=""/>
        <dsp:cNvSpPr/>
      </dsp:nvSpPr>
      <dsp:spPr>
        <a:xfrm>
          <a:off x="1597730" y="2210497"/>
          <a:ext cx="3077303" cy="769325"/>
        </a:xfrm>
        <a:prstGeom prst="roundRect">
          <a:avLst>
            <a:gd name="adj" fmla="val 10000"/>
          </a:avLst>
        </a:prstGeom>
        <a:solidFill>
          <a:srgbClr val="17375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PROFIL LULUSAN</a:t>
          </a:r>
        </a:p>
      </dsp:txBody>
      <dsp:txXfrm>
        <a:off x="1620263" y="2233030"/>
        <a:ext cx="3032237" cy="724259"/>
      </dsp:txXfrm>
    </dsp:sp>
    <dsp:sp modelId="{1B0FAC2C-69B5-AB4A-B75F-5024174FF9F5}">
      <dsp:nvSpPr>
        <dsp:cNvPr id="0" name=""/>
        <dsp:cNvSpPr/>
      </dsp:nvSpPr>
      <dsp:spPr>
        <a:xfrm rot="5400000">
          <a:off x="2992133" y="2999056"/>
          <a:ext cx="288497" cy="3461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3032523" y="3027906"/>
        <a:ext cx="207718" cy="201948"/>
      </dsp:txXfrm>
    </dsp:sp>
    <dsp:sp modelId="{B28A55C1-7DCF-F84B-8B28-6AFC108A57D5}">
      <dsp:nvSpPr>
        <dsp:cNvPr id="0" name=""/>
        <dsp:cNvSpPr/>
      </dsp:nvSpPr>
      <dsp:spPr>
        <a:xfrm>
          <a:off x="1597730" y="3364485"/>
          <a:ext cx="3077303" cy="769325"/>
        </a:xfrm>
        <a:prstGeom prst="roundRect">
          <a:avLst>
            <a:gd name="adj" fmla="val 10000"/>
          </a:avLst>
        </a:prstGeom>
        <a:solidFill>
          <a:srgbClr val="17375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CAPAIAN PEMBELAJARAN</a:t>
          </a:r>
        </a:p>
      </dsp:txBody>
      <dsp:txXfrm>
        <a:off x="1620263" y="3387018"/>
        <a:ext cx="3032237" cy="724259"/>
      </dsp:txXfrm>
    </dsp:sp>
    <dsp:sp modelId="{453BDA77-8768-B04A-B851-6AF537F18DA5}">
      <dsp:nvSpPr>
        <dsp:cNvPr id="0" name=""/>
        <dsp:cNvSpPr/>
      </dsp:nvSpPr>
      <dsp:spPr>
        <a:xfrm rot="5400000">
          <a:off x="2992133" y="4153045"/>
          <a:ext cx="288497" cy="3461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3032523" y="4181895"/>
        <a:ext cx="207718" cy="201948"/>
      </dsp:txXfrm>
    </dsp:sp>
    <dsp:sp modelId="{00520E5D-3FFC-3B46-9522-517310788782}">
      <dsp:nvSpPr>
        <dsp:cNvPr id="0" name=""/>
        <dsp:cNvSpPr/>
      </dsp:nvSpPr>
      <dsp:spPr>
        <a:xfrm>
          <a:off x="1597730" y="4518474"/>
          <a:ext cx="3077303" cy="769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IMPAK</a:t>
          </a:r>
        </a:p>
      </dsp:txBody>
      <dsp:txXfrm>
        <a:off x="1620263" y="4541007"/>
        <a:ext cx="3032237" cy="724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0690195-34B1-A943-8769-F7FF35889249}" type="datetimeFigureOut">
              <a:t>7/21/24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BD22BC4-D04F-8740-B000-F824215A7E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4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0195-34B1-A943-8769-F7FF35889249}" type="datetimeFigureOut">
              <a:t>7/21/24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BC4-D04F-8740-B000-F824215A7E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0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0690195-34B1-A943-8769-F7FF35889249}" type="datetimeFigureOut">
              <a:t>7/21/24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BD22BC4-D04F-8740-B000-F824215A7E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5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0195-34B1-A943-8769-F7FF35889249}" type="datetimeFigureOut">
              <a:t>7/21/24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BC4-D04F-8740-B000-F824215A7E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8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0690195-34B1-A943-8769-F7FF35889249}" type="datetimeFigureOut">
              <a:t>7/21/24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BD22BC4-D04F-8740-B000-F824215A7E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0690195-34B1-A943-8769-F7FF35889249}" type="datetimeFigureOut">
              <a:t>7/21/24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BD22BC4-D04F-8740-B000-F824215A7E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31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0690195-34B1-A943-8769-F7FF35889249}" type="datetimeFigureOut">
              <a:t>7/21/24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BD22BC4-D04F-8740-B000-F824215A7E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54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0195-34B1-A943-8769-F7FF35889249}" type="datetimeFigureOut">
              <a:t>7/21/24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BC4-D04F-8740-B000-F824215A7E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1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0690195-34B1-A943-8769-F7FF35889249}" type="datetimeFigureOut">
              <a:t>7/21/24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BD22BC4-D04F-8740-B000-F824215A7E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4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0195-34B1-A943-8769-F7FF35889249}" type="datetimeFigureOut">
              <a:t>7/21/24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BC4-D04F-8740-B000-F824215A7E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92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0690195-34B1-A943-8769-F7FF35889249}" type="datetimeFigureOut">
              <a:t>7/21/24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ABD22BC4-D04F-8740-B000-F824215A7E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6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0195-34B1-A943-8769-F7FF35889249}" type="datetimeFigureOut">
              <a:t>7/21/24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22BC4-D04F-8740-B000-F824215A7E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3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39399-1A85-CA0E-DAE3-A47639B1A7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BUDAYA MUTU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6CC028-F30E-5CFF-793E-EEAFAA279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6188"/>
            <a:ext cx="9144000" cy="1241612"/>
          </a:xfrm>
        </p:spPr>
        <p:txBody>
          <a:bodyPr/>
          <a:lstStyle/>
          <a:p>
            <a:r>
              <a:rPr lang="en-US"/>
              <a:t>BM PURWANTO</a:t>
            </a:r>
          </a:p>
        </p:txBody>
      </p:sp>
    </p:spTree>
    <p:extLst>
      <p:ext uri="{BB962C8B-B14F-4D97-AF65-F5344CB8AC3E}">
        <p14:creationId xmlns:p14="http://schemas.microsoft.com/office/powerpoint/2010/main" val="879902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4AE8E-F637-1FB2-ADF7-EE3D5BD4961E}"/>
              </a:ext>
            </a:extLst>
          </p:cNvPr>
          <p:cNvSpPr txBox="1">
            <a:spLocks/>
          </p:cNvSpPr>
          <p:nvPr/>
        </p:nvSpPr>
        <p:spPr>
          <a:xfrm>
            <a:off x="457200" y="274639"/>
            <a:ext cx="8229600" cy="5721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MISI</a:t>
            </a:r>
            <a:r>
              <a:rPr lang="en-US" sz="3600" b="1"/>
              <a:t> </a:t>
            </a:r>
            <a:r>
              <a:rPr lang="en-US" sz="3600" b="1">
                <a:sym typeface="Wingdings"/>
              </a:rPr>
              <a:t> EVALUASI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6D3C0-465A-7734-6BDB-A864F6B71B89}"/>
              </a:ext>
            </a:extLst>
          </p:cNvPr>
          <p:cNvSpPr txBox="1">
            <a:spLocks/>
          </p:cNvSpPr>
          <p:nvPr/>
        </p:nvSpPr>
        <p:spPr>
          <a:xfrm>
            <a:off x="891282" y="1600201"/>
            <a:ext cx="779551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X DAPAT DIEVALUASI JIKA X DAPAT DIUKUR</a:t>
            </a:r>
          </a:p>
          <a:p>
            <a:endParaRPr lang="en-US" sz="2400" dirty="0"/>
          </a:p>
          <a:p>
            <a:r>
              <a:rPr lang="en-US" sz="2400" dirty="0"/>
              <a:t>X DIUKUR KARENA X DIYAKINI PENTING</a:t>
            </a:r>
          </a:p>
          <a:p>
            <a:endParaRPr lang="en-US" sz="2400" dirty="0"/>
          </a:p>
          <a:p>
            <a:r>
              <a:rPr lang="en-US" sz="2400" dirty="0"/>
              <a:t>X DIYAKINI PENTING KARENA PENCAPAIAN X MENENTUKAN EKSISTENSI SUATU ENTITAS</a:t>
            </a:r>
          </a:p>
          <a:p>
            <a:endParaRPr lang="en-US" sz="2400" dirty="0"/>
          </a:p>
          <a:p>
            <a:r>
              <a:rPr lang="en-US" sz="2400" dirty="0"/>
              <a:t>EKSISTENSI SUATU ENTITAS DINYATAKAN DALAM MISI DAN VISI. </a:t>
            </a:r>
          </a:p>
        </p:txBody>
      </p:sp>
    </p:spTree>
    <p:extLst>
      <p:ext uri="{BB962C8B-B14F-4D97-AF65-F5344CB8AC3E}">
        <p14:creationId xmlns:p14="http://schemas.microsoft.com/office/powerpoint/2010/main" val="72617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F1028-397B-BCF0-2E0D-F770C5A3392D}"/>
              </a:ext>
            </a:extLst>
          </p:cNvPr>
          <p:cNvSpPr txBox="1">
            <a:spLocks/>
          </p:cNvSpPr>
          <p:nvPr/>
        </p:nvSpPr>
        <p:spPr>
          <a:xfrm>
            <a:off x="434918" y="204074"/>
            <a:ext cx="8458070" cy="146336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PENJAMINAN MUTU PEMBELAJARAN</a:t>
            </a:r>
          </a:p>
          <a:p>
            <a:r>
              <a:rPr lang="en-US" sz="2800" b="1" dirty="0"/>
              <a:t>(ASSURANCE OF LEARNING)</a:t>
            </a:r>
            <a:endParaRPr lang="en-US" sz="2000" b="1" dirty="0"/>
          </a:p>
          <a:p>
            <a:r>
              <a:rPr lang="en-US" sz="2400" b="1" dirty="0"/>
              <a:t>MISSION </a:t>
            </a:r>
            <a:r>
              <a:rPr lang="en-US" sz="2400" b="1" dirty="0">
                <a:sym typeface="Wingdings"/>
              </a:rPr>
              <a:t> LEARNING OUTCOMES</a:t>
            </a:r>
            <a:r>
              <a:rPr lang="en-US" sz="3200" b="1" dirty="0">
                <a:sym typeface="Wingdings"/>
              </a:rPr>
              <a:t> 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BB0B1-F6FA-0F5F-3D9D-1D8C130A72CB}"/>
              </a:ext>
            </a:extLst>
          </p:cNvPr>
          <p:cNvSpPr txBox="1">
            <a:spLocks/>
          </p:cNvSpPr>
          <p:nvPr/>
        </p:nvSpPr>
        <p:spPr>
          <a:xfrm>
            <a:off x="891282" y="1940528"/>
            <a:ext cx="7461287" cy="438897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APA YANG AKAN DIPELAJARI MAHASISWA DI PROGRAM STUDI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ym typeface="Wingdings"/>
              </a:rPr>
              <a:t>LEARNING OUTCOMES</a:t>
            </a:r>
            <a:r>
              <a:rPr lang="en-US" b="1" dirty="0"/>
              <a:t> </a:t>
            </a:r>
          </a:p>
          <a:p>
            <a:endParaRPr lang="en-US" dirty="0"/>
          </a:p>
          <a:p>
            <a:r>
              <a:rPr lang="en-US" dirty="0"/>
              <a:t>APAKAH EKSPEKTASI PROGRAM STUDI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ym typeface="Wingdings"/>
              </a:rPr>
              <a:t>STANDARDS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BAGAIMANA MAHASISWA MEMPELAJARINYA?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ym typeface="Wingdings"/>
              </a:rPr>
              <a:t>METHODS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BAGAIMANA PROGRAM STUDI DAPAT MEYAKINI BAHWA MAHASISWA TELAH BELAJAR?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ym typeface="Wingdings"/>
              </a:rPr>
              <a:t>MEASUREMENTS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APAKAH YANG PERLU DILAKUKAN PROGRAM STUDI JIKA MAHASISWA TIDAK BELAJAR DAN STANDAR TIDAK TERPENUHI?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ym typeface="Wingdings"/>
              </a:rPr>
              <a:t>INTERVENTION/CLOSING THE LOOP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4065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B58FD-2C9C-E2B9-DA55-7080C712A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latin typeface="+mn-lt"/>
              </a:rPr>
              <a:t>MUTU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D7DAE-53B6-D016-FDB9-046F79828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/>
          </a:p>
          <a:p>
            <a:r>
              <a:rPr lang="en-US" sz="2400"/>
              <a:t>PEMENUHAN STANDAR</a:t>
            </a:r>
          </a:p>
          <a:p>
            <a:r>
              <a:rPr lang="en-US" sz="2400"/>
              <a:t>KEPRIMAAN</a:t>
            </a:r>
          </a:p>
          <a:p>
            <a:r>
              <a:rPr lang="en-US" sz="2400"/>
              <a:t>ATRIBUT ATAU KARAKTERISTIK YANG SPESIAL</a:t>
            </a:r>
          </a:p>
          <a:p>
            <a:r>
              <a:rPr lang="en-US" sz="2400"/>
              <a:t>KEMAMPUAN MEMUASKAN PEMANGKU KEPENTINGAN</a:t>
            </a:r>
          </a:p>
          <a:p>
            <a:r>
              <a:rPr lang="en-US" sz="2400"/>
              <a:t>KEMAMPUAN MEMENUHI KEBUTUHAN PEMANGKU KEPENTINGAN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51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5247-7C49-57D4-EA1D-9DCD3F11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latin typeface="+mn-lt"/>
              </a:rPr>
              <a:t>BUDAYA ORGANISASI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6577A-62AE-4FE3-CB97-60D12158C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163" y="1057843"/>
            <a:ext cx="5944000" cy="5127811"/>
          </a:xfrm>
        </p:spPr>
        <p:txBody>
          <a:bodyPr>
            <a:normAutofit fontScale="77500" lnSpcReduction="20000"/>
          </a:bodyPr>
          <a:lstStyle/>
          <a:p>
            <a:r>
              <a:rPr lang="en-ID" sz="3800"/>
              <a:t>The pattern of shared values and beliefs that help individuals understand organizational functioning and thus provide them norms for behavior in the organization (Deshpand and Webster, 1989, p. 4)</a:t>
            </a:r>
          </a:p>
          <a:p>
            <a:pPr lvl="1"/>
            <a:r>
              <a:rPr lang="en-ID" sz="3300"/>
              <a:t>Nilai dan keyakinan bersama</a:t>
            </a:r>
          </a:p>
          <a:p>
            <a:pPr lvl="1"/>
            <a:r>
              <a:rPr lang="en-ID" sz="3300"/>
              <a:t>Pemahaman terhadap fungsi organisasi</a:t>
            </a:r>
          </a:p>
          <a:p>
            <a:pPr lvl="1"/>
            <a:r>
              <a:rPr lang="en-ID" sz="3300"/>
              <a:t>Norma berperilaku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2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9FAFA43-781D-412D-C0A1-7CE60ABBB34A}"/>
              </a:ext>
            </a:extLst>
          </p:cNvPr>
          <p:cNvSpPr/>
          <p:nvPr/>
        </p:nvSpPr>
        <p:spPr>
          <a:xfrm>
            <a:off x="3675529" y="484100"/>
            <a:ext cx="2617695" cy="878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VALUES</a:t>
            </a:r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6966472-F73A-5D61-C184-43BD9CF4430A}"/>
              </a:ext>
            </a:extLst>
          </p:cNvPr>
          <p:cNvSpPr/>
          <p:nvPr/>
        </p:nvSpPr>
        <p:spPr>
          <a:xfrm>
            <a:off x="3702426" y="1730195"/>
            <a:ext cx="2617695" cy="878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NORMS</a:t>
            </a:r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BCD0C64-2E90-FB2F-B310-ABE2A01B2FF9}"/>
              </a:ext>
            </a:extLst>
          </p:cNvPr>
          <p:cNvSpPr/>
          <p:nvPr/>
        </p:nvSpPr>
        <p:spPr>
          <a:xfrm>
            <a:off x="3702423" y="2985258"/>
            <a:ext cx="2617695" cy="878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ARTIFACTS</a:t>
            </a:r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E681180-8D4B-0E50-201F-BDC35D6BE3F9}"/>
              </a:ext>
            </a:extLst>
          </p:cNvPr>
          <p:cNvSpPr/>
          <p:nvPr/>
        </p:nvSpPr>
        <p:spPr>
          <a:xfrm>
            <a:off x="3702423" y="4222387"/>
            <a:ext cx="2617695" cy="878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BEHAVIORS</a:t>
            </a: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AE4506-564E-9132-BE4C-F2D21323A6AC}"/>
              </a:ext>
            </a:extLst>
          </p:cNvPr>
          <p:cNvSpPr/>
          <p:nvPr/>
        </p:nvSpPr>
        <p:spPr>
          <a:xfrm>
            <a:off x="3729317" y="5504331"/>
            <a:ext cx="2617695" cy="878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PERFORMANCE</a:t>
            </a:r>
            <a:endParaRPr lang="en-US" sz="160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49CE924E-D29E-545D-74C2-4C38F10DAE31}"/>
              </a:ext>
            </a:extLst>
          </p:cNvPr>
          <p:cNvSpPr/>
          <p:nvPr/>
        </p:nvSpPr>
        <p:spPr>
          <a:xfrm>
            <a:off x="4787153" y="1398492"/>
            <a:ext cx="268941" cy="32273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AEA33C3-59E2-D44D-E32D-BE076658B678}"/>
              </a:ext>
            </a:extLst>
          </p:cNvPr>
          <p:cNvSpPr/>
          <p:nvPr/>
        </p:nvSpPr>
        <p:spPr>
          <a:xfrm>
            <a:off x="4796121" y="2644561"/>
            <a:ext cx="268941" cy="32273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CD593EDB-B1EF-3918-A768-BA419E784179}"/>
              </a:ext>
            </a:extLst>
          </p:cNvPr>
          <p:cNvSpPr/>
          <p:nvPr/>
        </p:nvSpPr>
        <p:spPr>
          <a:xfrm>
            <a:off x="4814050" y="3899645"/>
            <a:ext cx="268941" cy="32273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63E7B36F-AE7D-2B06-393E-B38CB7956A53}"/>
              </a:ext>
            </a:extLst>
          </p:cNvPr>
          <p:cNvSpPr/>
          <p:nvPr/>
        </p:nvSpPr>
        <p:spPr>
          <a:xfrm>
            <a:off x="4814047" y="5136774"/>
            <a:ext cx="268941" cy="32273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48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6764A-ACC3-8217-8CE6-3DBB8352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+mn-lt"/>
              </a:rPr>
              <a:t>BUDAYA MUTU DALAM ORGANISASI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A30BE-C7C1-559C-29BF-5DBD3EB2F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>
            <a:normAutofit lnSpcReduction="10000"/>
          </a:bodyPr>
          <a:lstStyle/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VALUES</a:t>
            </a:r>
            <a:r>
              <a:rPr lang="en-US" sz="2000" dirty="0"/>
              <a:t>: NILAI-NILAI BERSAMA YANG MENDUKUNG ORIENTASI MUTU</a:t>
            </a:r>
          </a:p>
          <a:p>
            <a:r>
              <a:rPr lang="en-US" sz="2000" b="1" dirty="0"/>
              <a:t>NORMS</a:t>
            </a:r>
            <a:r>
              <a:rPr lang="en-US" sz="2000" dirty="0"/>
              <a:t>: NORMA-NORMA UNTUK ORIENTASI MUTU</a:t>
            </a:r>
          </a:p>
          <a:p>
            <a:r>
              <a:rPr lang="en-US" sz="2000" b="1" dirty="0"/>
              <a:t>ARTIFACTS</a:t>
            </a:r>
            <a:r>
              <a:rPr lang="en-US" sz="2000" dirty="0"/>
              <a:t>: ARTIFAK YANG MENUNJUKKAN KEBERADAAN MUTU</a:t>
            </a:r>
          </a:p>
          <a:p>
            <a:r>
              <a:rPr lang="en-US" sz="2000" b="1" dirty="0"/>
              <a:t>BEHAVIOR</a:t>
            </a:r>
            <a:r>
              <a:rPr lang="en-US" sz="2000" dirty="0"/>
              <a:t>: PERILAKU BERORIENTASI MUTU</a:t>
            </a:r>
          </a:p>
          <a:p>
            <a:r>
              <a:rPr lang="en-US" sz="2000" b="1" dirty="0"/>
              <a:t>OUTCOMES</a:t>
            </a:r>
            <a:r>
              <a:rPr lang="en-US" sz="2000" dirty="0"/>
              <a:t>: HASIL ATAU KINERJA </a:t>
            </a:r>
          </a:p>
          <a:p>
            <a:r>
              <a:rPr lang="en-US" sz="2000" b="1" dirty="0"/>
              <a:t>IMPACTS: </a:t>
            </a:r>
            <a:r>
              <a:rPr lang="en-US" sz="2000" dirty="0"/>
              <a:t>PERUBAHAN MENUJU HAL YANG LEBIH BAIK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4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93839-B4F5-8DDB-7531-37B6017C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>
                <a:latin typeface="+mn-lt"/>
              </a:rPr>
              <a:t>NILAI BERSAMA DAN NORMA YANG MENDUKUNG ORIENTASI MUTU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648EA-686C-BB05-4329-AF199F04F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PENGHARGAAN TERHADAP KINERJA</a:t>
            </a:r>
          </a:p>
          <a:p>
            <a:r>
              <a:rPr lang="en-US" sz="2000" dirty="0"/>
              <a:t>KECEPATAN KERJA</a:t>
            </a:r>
          </a:p>
          <a:p>
            <a:r>
              <a:rPr lang="en-US" sz="2000" dirty="0"/>
              <a:t>INOVATIF DAN FLEKSIBEL</a:t>
            </a:r>
          </a:p>
          <a:p>
            <a:r>
              <a:rPr lang="en-US" sz="2000" dirty="0"/>
              <a:t>KERJA SAMA ANTAR FUNGSI</a:t>
            </a:r>
          </a:p>
          <a:p>
            <a:r>
              <a:rPr lang="en-US" sz="2000" dirty="0"/>
              <a:t>KETERBUKAAN DALAM KOMUNIKASI INTERNAL</a:t>
            </a:r>
          </a:p>
          <a:p>
            <a:r>
              <a:rPr lang="en-US" sz="2000" dirty="0"/>
              <a:t>TANGGUNG JAWAB DAN AKUNTABILITAS SETIAP ANGGOTA ORGANISASI</a:t>
            </a:r>
          </a:p>
          <a:p>
            <a:r>
              <a:rPr lang="en-US" sz="2000" dirty="0"/>
              <a:t>USAHA KERAS UNTUK BEBAS DARI KESALAHAN</a:t>
            </a:r>
          </a:p>
          <a:p>
            <a:r>
              <a:rPr lang="en-US" sz="2000" dirty="0"/>
              <a:t>SALING MENGHORMATI DAN MENGHARGAI</a:t>
            </a:r>
          </a:p>
        </p:txBody>
      </p:sp>
    </p:spTree>
    <p:extLst>
      <p:ext uri="{BB962C8B-B14F-4D97-AF65-F5344CB8AC3E}">
        <p14:creationId xmlns:p14="http://schemas.microsoft.com/office/powerpoint/2010/main" val="3990013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F218-DF39-2DA3-B652-E54C709F5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>
                <a:latin typeface="+mn-lt"/>
              </a:rPr>
              <a:t>ARTIFAK YANG MENUNJUKKAN KEBERADAAN MUTU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90106-2FFF-2421-17DD-0C33A66D8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KISAH ATAU CERITA TENTANG KEBERHASILAN</a:t>
            </a:r>
          </a:p>
          <a:p>
            <a:r>
              <a:rPr lang="en-US" sz="2000" dirty="0"/>
              <a:t>KISAH ATAU CERITA TENTANG KERJA KERAS</a:t>
            </a:r>
          </a:p>
          <a:p>
            <a:r>
              <a:rPr lang="en-US" sz="2000" dirty="0"/>
              <a:t>DESAIN EKSTERIOR DAN INTERIOR, SARANA DAN PRASARANA YANG MENDUKUNG DAN MENCERMINKAN MUTU</a:t>
            </a:r>
          </a:p>
          <a:p>
            <a:r>
              <a:rPr lang="en-US" sz="2000" dirty="0"/>
              <a:t>PENGGUNAAN KATA, BAHASA, DAN UNGKAPAN YANG BERORIENTASI MUTU</a:t>
            </a:r>
          </a:p>
          <a:p>
            <a:r>
              <a:rPr lang="en-US" sz="2000" dirty="0"/>
              <a:t>RITUAL YANG MENDUKUNG DAN MENCERMINKAN MUTU</a:t>
            </a:r>
          </a:p>
          <a:p>
            <a:r>
              <a:rPr lang="en-US" sz="2000" dirty="0"/>
              <a:t>STRUKTUR, PROSES, DAN FUNGSI ORGANISASI </a:t>
            </a:r>
          </a:p>
        </p:txBody>
      </p:sp>
    </p:spTree>
    <p:extLst>
      <p:ext uri="{BB962C8B-B14F-4D97-AF65-F5344CB8AC3E}">
        <p14:creationId xmlns:p14="http://schemas.microsoft.com/office/powerpoint/2010/main" val="4001025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BBA8-ED8D-D2AA-9115-391DBDC01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+mn-lt"/>
              </a:rPr>
              <a:t>PERILAKU BERORIENTASI MUTU</a:t>
            </a:r>
            <a:endParaRPr lang="en-US" sz="3600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81B79-A03A-D16E-4DED-CDF7B09B1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BERDISKUSI DENGAN PEMANGKU KEPENTINGAN</a:t>
            </a:r>
          </a:p>
          <a:p>
            <a:r>
              <a:rPr lang="en-US" sz="2000"/>
              <a:t>TRACER STUDY</a:t>
            </a:r>
          </a:p>
          <a:p>
            <a:r>
              <a:rPr lang="en-US" sz="2000"/>
              <a:t>PENGKURAN KOMPETENSI MAHASISWA DAN ALUMNI</a:t>
            </a:r>
          </a:p>
          <a:p>
            <a:r>
              <a:rPr lang="en-US" sz="2000"/>
              <a:t>PETEMUAN ANTAR BIDANG, BAGIAN, JURUSAN, PRODI</a:t>
            </a:r>
          </a:p>
          <a:p>
            <a:r>
              <a:rPr lang="en-US" sz="2000"/>
              <a:t>CEPAT TANGGAP TERHADAP MASALAH</a:t>
            </a:r>
          </a:p>
          <a:p>
            <a:r>
              <a:rPr lang="en-US" sz="2000"/>
              <a:t>PDCA/PPEPP/QUALITY ASSURANCE  DILAKSANAKAN SECARA TERATUR DAN AKURAT</a:t>
            </a:r>
          </a:p>
        </p:txBody>
      </p:sp>
    </p:spTree>
    <p:extLst>
      <p:ext uri="{BB962C8B-B14F-4D97-AF65-F5344CB8AC3E}">
        <p14:creationId xmlns:p14="http://schemas.microsoft.com/office/powerpoint/2010/main" val="2024391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57C3-DD72-0B67-DB58-0058E1829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HASIL , KINERJA,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2DBA7-2205-A775-D4EB-F528AC8F7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/>
              <a:t>KINERJA TRIDHARMA</a:t>
            </a:r>
          </a:p>
          <a:p>
            <a:r>
              <a:rPr lang="en-US" sz="2000" dirty="0"/>
              <a:t>HASIL AKREDITASI</a:t>
            </a:r>
          </a:p>
          <a:p>
            <a:r>
              <a:rPr lang="en-US" sz="2000" dirty="0"/>
              <a:t>PERINGKAT</a:t>
            </a:r>
          </a:p>
          <a:p>
            <a:r>
              <a:rPr lang="en-US" sz="2000" dirty="0"/>
              <a:t>JEJARING</a:t>
            </a:r>
          </a:p>
          <a:p>
            <a:r>
              <a:rPr lang="en-US" sz="2000" dirty="0"/>
              <a:t>MOBILITAS DOSEN DAN MAHASISWA</a:t>
            </a:r>
          </a:p>
          <a:p>
            <a:r>
              <a:rPr lang="en-US" sz="2000" dirty="0"/>
              <a:t>SELEKTIFITAS MAHASISWA BARU</a:t>
            </a:r>
          </a:p>
          <a:p>
            <a:r>
              <a:rPr lang="en-US" sz="2000" i="1" dirty="0"/>
              <a:t>EMPLOYABILITY</a:t>
            </a:r>
            <a:r>
              <a:rPr lang="en-US" sz="2000" dirty="0"/>
              <a:t> LULUSAN</a:t>
            </a:r>
          </a:p>
          <a:p>
            <a:r>
              <a:rPr lang="en-US" sz="2000" dirty="0"/>
              <a:t>EFISIENSI, ALIRAN DANA, DAN SURPLUS</a:t>
            </a:r>
          </a:p>
          <a:p>
            <a:r>
              <a:rPr lang="en-US" sz="2000" dirty="0"/>
              <a:t>REPUTASI ORGANISASI, STAF, DOSEN, DAN ALUMNI</a:t>
            </a:r>
          </a:p>
          <a:p>
            <a:r>
              <a:rPr lang="en-US" sz="2000" dirty="0"/>
              <a:t>KONTRIBUSI DALAM PENINGKATAN KESEJAHTERAAN MASYARAKAT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7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163D41F-B5ED-AEDF-2E99-D16FC055D1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031736"/>
              </p:ext>
            </p:extLst>
          </p:nvPr>
        </p:nvGraphicFramePr>
        <p:xfrm>
          <a:off x="1523999" y="705646"/>
          <a:ext cx="6272765" cy="5292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6317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3AC3-FDD7-1507-05F2-4FF3F3D30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522004" cy="2456442"/>
          </a:xfrm>
        </p:spPr>
        <p:txBody>
          <a:bodyPr>
            <a:noAutofit/>
          </a:bodyPr>
          <a:lstStyle/>
          <a:p>
            <a:r>
              <a:rPr lang="en-US" sz="2400" b="1">
                <a:latin typeface="+mn-lt"/>
              </a:rPr>
              <a:t>KEPEMIMPINAN, KEWIRAUSAHAAN, DAN KESUKARELAWANAN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51E89-07C3-D7D5-0D6C-1FC6F9F35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B</a:t>
            </a:r>
            <a:r>
              <a:rPr lang="en-US" sz="2000"/>
              <a:t>UDAYA MUTU DIBANGUN MULAI DARI ATAS (</a:t>
            </a:r>
            <a:r>
              <a:rPr lang="en-US" sz="2000" i="1"/>
              <a:t>LEADERSHIP</a:t>
            </a:r>
            <a:r>
              <a:rPr lang="en-US" sz="2000"/>
              <a:t>, </a:t>
            </a:r>
            <a:r>
              <a:rPr lang="en-US" sz="2000" i="1"/>
              <a:t>EXEMPLARY BEHAVIOR</a:t>
            </a:r>
            <a:r>
              <a:rPr lang="en-US" sz="2000"/>
              <a:t>)</a:t>
            </a:r>
          </a:p>
          <a:p>
            <a:endParaRPr lang="en-US" sz="2000"/>
          </a:p>
          <a:p>
            <a:r>
              <a:rPr lang="en-US" sz="2000"/>
              <a:t>DIPERLUKAN KEBERANIAN YANG TERKALKULASI UNTUK MENGAMBIL RISIKO DAN MELAKUKAN EKSPERIMENTASI UNTUK MENGHASILKAN INOVASI (</a:t>
            </a:r>
            <a:r>
              <a:rPr lang="en-US" sz="2000" i="1"/>
              <a:t>ENTREPRENEURSHIP</a:t>
            </a:r>
            <a:r>
              <a:rPr lang="en-US" sz="2000"/>
              <a:t>) </a:t>
            </a:r>
          </a:p>
          <a:p>
            <a:endParaRPr lang="en-US" sz="2000"/>
          </a:p>
          <a:p>
            <a:r>
              <a:rPr lang="en-US" sz="2000"/>
              <a:t>KESEDIAAN UNTUK MENCURAHKAN ENERGI DAN MELIBATKAN DIRI MELAMPAUI TUGAS RESMI UNTUK MEWUJUDKAN MISI DAN VISI ORGANISASI (</a:t>
            </a:r>
            <a:r>
              <a:rPr lang="en-US" sz="2000" i="1"/>
              <a:t>VOLUNTEERISM</a:t>
            </a:r>
            <a:r>
              <a:rPr lang="en-US" sz="2000"/>
              <a:t>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18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715F-A460-6716-603C-B9A2E330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latin typeface="+mn-lt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245245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2C962-A7D5-3855-DF65-FB24DEA18479}"/>
              </a:ext>
            </a:extLst>
          </p:cNvPr>
          <p:cNvSpPr txBox="1">
            <a:spLocks/>
          </p:cNvSpPr>
          <p:nvPr/>
        </p:nvSpPr>
        <p:spPr>
          <a:xfrm>
            <a:off x="280800" y="267019"/>
            <a:ext cx="8229600" cy="71596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MISI DAN VISI SEBAGAI LANDASAN DALAM BERKARYA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0BAFD-575C-664F-BDA5-2631F0C06C47}"/>
              </a:ext>
            </a:extLst>
          </p:cNvPr>
          <p:cNvSpPr txBox="1">
            <a:spLocks/>
          </p:cNvSpPr>
          <p:nvPr/>
        </p:nvSpPr>
        <p:spPr>
          <a:xfrm>
            <a:off x="192600" y="1013144"/>
            <a:ext cx="9919588" cy="52083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buFont typeface="Wingdings" charset="2"/>
              <a:buChar char="§"/>
            </a:pPr>
            <a:r>
              <a:rPr lang="en-US" sz="24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Misi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organisasi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mendeskripsikan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alasan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keberadaan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atau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eksistensi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organisasi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anggotanya</a:t>
            </a: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lvl="2">
              <a:spcBef>
                <a:spcPts val="1200"/>
              </a:spcBef>
              <a:buFont typeface="Wingdings" charset="2"/>
              <a:buChar char="§"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Di </a:t>
            </a:r>
            <a:r>
              <a:rPr lang="en-US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mana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organisasi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berkarya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?</a:t>
            </a:r>
          </a:p>
          <a:p>
            <a:pPr lvl="2">
              <a:spcBef>
                <a:spcPts val="1200"/>
              </a:spcBef>
              <a:buFont typeface="Wingdings" charset="2"/>
              <a:buChar char="§"/>
            </a:pPr>
            <a:r>
              <a:rPr lang="en-US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Apa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yang </a:t>
            </a:r>
            <a:r>
              <a:rPr lang="en-US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organisasi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lakukan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?</a:t>
            </a:r>
          </a:p>
          <a:p>
            <a:pPr lvl="2">
              <a:spcBef>
                <a:spcPts val="1200"/>
              </a:spcBef>
              <a:buFont typeface="Wingdings" charset="2"/>
              <a:buChar char="§"/>
            </a:pPr>
            <a:r>
              <a:rPr lang="en-US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Siapa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yang  </a:t>
            </a:r>
            <a:r>
              <a:rPr lang="en-US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dilayani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?</a:t>
            </a:r>
          </a:p>
          <a:p>
            <a:pPr lvl="2">
              <a:spcBef>
                <a:spcPts val="1200"/>
              </a:spcBef>
              <a:buFont typeface="Wingdings" charset="2"/>
              <a:buChar char="§"/>
            </a:pPr>
            <a:r>
              <a:rPr lang="en-US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Bagaimana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cara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organisasi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berkarya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? </a:t>
            </a:r>
          </a:p>
          <a:p>
            <a:pPr lvl="2">
              <a:spcBef>
                <a:spcPts val="1200"/>
              </a:spcBef>
              <a:buFont typeface="Wingdings" charset="2"/>
              <a:buChar char="§"/>
            </a:pPr>
            <a:r>
              <a:rPr lang="en-US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Mengapa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organisasi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ada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?</a:t>
            </a:r>
          </a:p>
          <a:p>
            <a:pPr marL="914400" lvl="2" indent="0">
              <a:spcBef>
                <a:spcPts val="1200"/>
              </a:spcBef>
              <a:buNone/>
            </a:pP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lvl="1">
              <a:spcBef>
                <a:spcPts val="1200"/>
              </a:spcBef>
              <a:buFont typeface="Wingdings" charset="2"/>
              <a:buChar char="§"/>
            </a:pP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Misi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organisasi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mendeskripsikan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tujuan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pemangku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kepentingan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nilai-nilai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keyakinan</a:t>
            </a:r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marL="457200" lvl="1" indent="0">
              <a:spcBef>
                <a:spcPts val="1200"/>
              </a:spcBef>
              <a:buFont typeface="Arial" pitchFamily="34" charset="0"/>
              <a:buNone/>
            </a:pPr>
            <a:endParaRPr lang="en-US" b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lvl="1">
              <a:spcBef>
                <a:spcPts val="1200"/>
              </a:spcBef>
              <a:buFont typeface="Wingdings" charset="2"/>
              <a:buChar char="§"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1F78C1-B7E1-CAD6-A3CB-B258E5329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389" y="2021835"/>
            <a:ext cx="2712403" cy="180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0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224-44EA-533A-B8DF-591522FCD10C}"/>
              </a:ext>
            </a:extLst>
          </p:cNvPr>
          <p:cNvSpPr txBox="1">
            <a:spLocks/>
          </p:cNvSpPr>
          <p:nvPr/>
        </p:nvSpPr>
        <p:spPr>
          <a:xfrm>
            <a:off x="615960" y="18445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VISI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2A86E-CFFC-3FF8-8216-76B1ABC3AD8F}"/>
              </a:ext>
            </a:extLst>
          </p:cNvPr>
          <p:cNvSpPr txBox="1">
            <a:spLocks/>
          </p:cNvSpPr>
          <p:nvPr/>
        </p:nvSpPr>
        <p:spPr>
          <a:xfrm>
            <a:off x="615958" y="1327450"/>
            <a:ext cx="10464417" cy="53781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charset="2"/>
              <a:buChar char="§"/>
            </a:pPr>
            <a:r>
              <a:rPr lang="en-US" sz="2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Visi</a:t>
            </a: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menggambarkan</a:t>
            </a: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aspirasi</a:t>
            </a: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organisasi</a:t>
            </a: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di </a:t>
            </a:r>
            <a:r>
              <a:rPr lang="en-US" sz="2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masa</a:t>
            </a: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depan</a:t>
            </a:r>
            <a:endParaRPr lang="en-US" sz="28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lvl="1">
              <a:spcBef>
                <a:spcPts val="1200"/>
              </a:spcBef>
              <a:buFont typeface="Wingdings" charset="2"/>
              <a:buChar char="§"/>
            </a:pP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Ke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mana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organisasi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akan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menuju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?</a:t>
            </a:r>
          </a:p>
          <a:p>
            <a:pPr lvl="1">
              <a:spcBef>
                <a:spcPts val="1200"/>
              </a:spcBef>
              <a:buFont typeface="Wingdings" charset="2"/>
              <a:buChar char="§"/>
            </a:pP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Menjadi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seperti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apa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organisasi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di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masa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yang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akan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datang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?</a:t>
            </a:r>
          </a:p>
          <a:p>
            <a:pPr lvl="1">
              <a:spcBef>
                <a:spcPts val="1200"/>
              </a:spcBef>
              <a:buFont typeface="Wingdings" charset="2"/>
              <a:buChar char="§"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lvl="1">
              <a:spcBef>
                <a:spcPts val="1200"/>
              </a:spcBef>
              <a:buFont typeface="Wingdings" charset="2"/>
              <a:buChar char="§"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307F5-BB60-48A5-4B7C-FDE0C750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813" y="3866669"/>
            <a:ext cx="3008079" cy="1960219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0945E0-FF9E-27C8-490C-9EEBAEE1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EDEE55E8-F8E4-4D77-BFDC-EB91F184E0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3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D5EE-2DCB-10B7-1C10-EA7B092DBBF1}"/>
              </a:ext>
            </a:extLst>
          </p:cNvPr>
          <p:cNvSpPr txBox="1">
            <a:spLocks/>
          </p:cNvSpPr>
          <p:nvPr/>
        </p:nvSpPr>
        <p:spPr>
          <a:xfrm>
            <a:off x="1608670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0778A9C-432C-4328-D23B-33AD23BB39FA}"/>
              </a:ext>
            </a:extLst>
          </p:cNvPr>
          <p:cNvSpPr txBox="1">
            <a:spLocks noChangeArrowheads="1"/>
          </p:cNvSpPr>
          <p:nvPr/>
        </p:nvSpPr>
        <p:spPr>
          <a:xfrm>
            <a:off x="1532470" y="1752600"/>
            <a:ext cx="6781800" cy="46323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Cara </a:t>
            </a:r>
            <a:r>
              <a:rPr lang="en-US" sz="2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suatu</a:t>
            </a: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organisasi</a:t>
            </a: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mencapai</a:t>
            </a: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tujuan</a:t>
            </a:r>
            <a:endParaRPr lang="en-US" sz="2800" b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>
              <a:buFont typeface="Wingdings" charset="2"/>
              <a:buChar char="§"/>
            </a:pPr>
            <a:endParaRPr lang="en-US" sz="2800" b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lvl="1">
              <a:buFont typeface="Wingdings" charset="2"/>
              <a:buChar char="§"/>
            </a:pP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Merancang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aksi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untuk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mengarahkan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organisasi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ke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tujuan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yang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dimaksud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</a:p>
          <a:p>
            <a:pPr lvl="1">
              <a:buFont typeface="Wingdings" charset="2"/>
              <a:buChar char="§"/>
            </a:pP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Menancapkan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posisi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</a:p>
          <a:p>
            <a:pPr lvl="1">
              <a:buFont typeface="Wingdings" charset="2"/>
              <a:buChar char="§"/>
            </a:pP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Menarik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pemangku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kepentingan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</a:p>
          <a:p>
            <a:pPr lvl="1">
              <a:buFont typeface="Wingdings" charset="2"/>
              <a:buChar char="§"/>
            </a:pP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Mencapai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sasaran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kinerja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</a:p>
          <a:p>
            <a:pPr lvl="1">
              <a:buFont typeface="Wingdings" charset="2"/>
              <a:buChar char="§"/>
            </a:pP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Mendapatkan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membangun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memanfaatkan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sumber-sumber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A4CA25-54C8-A48A-6927-F050A8E5C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870" y="4212459"/>
            <a:ext cx="2893800" cy="21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0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8879-4D5A-5AF7-4C4D-45C74E8A85F4}"/>
              </a:ext>
            </a:extLst>
          </p:cNvPr>
          <p:cNvSpPr txBox="1">
            <a:spLocks/>
          </p:cNvSpPr>
          <p:nvPr/>
        </p:nvSpPr>
        <p:spPr>
          <a:xfrm>
            <a:off x="1608667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STRATEGI YANG BAIK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542333-5640-B546-6468-B4303C743A7B}"/>
              </a:ext>
            </a:extLst>
          </p:cNvPr>
          <p:cNvSpPr txBox="1">
            <a:spLocks noChangeArrowheads="1"/>
          </p:cNvSpPr>
          <p:nvPr/>
        </p:nvSpPr>
        <p:spPr>
          <a:xfrm>
            <a:off x="2310133" y="1752600"/>
            <a:ext cx="6004133" cy="46323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MEMILIKI TUJUAN YANG JELAS</a:t>
            </a:r>
          </a:p>
          <a:p>
            <a:pPr>
              <a:buFont typeface="Wingdings" charset="2"/>
              <a:buChar char="§"/>
            </a:pPr>
            <a:endParaRPr lang="en-US" sz="2400" b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FOKUS</a:t>
            </a:r>
          </a:p>
          <a:p>
            <a:pPr>
              <a:buFont typeface="Wingdings" charset="2"/>
              <a:buChar char="§"/>
            </a:pPr>
            <a:endParaRPr lang="en-US" sz="2400" b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KONSISTEN</a:t>
            </a:r>
          </a:p>
          <a:p>
            <a:pPr>
              <a:buFont typeface="Wingdings" charset="2"/>
              <a:buChar char="§"/>
            </a:pPr>
            <a:endParaRPr lang="en-US" sz="2400" b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SINERGIS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0F54A-F6E4-B80D-2368-7CC1D4811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117" y="2696401"/>
            <a:ext cx="2837224" cy="1983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8AF274-F7C0-257C-54A1-819C4345D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55858">
            <a:off x="5158651" y="3781386"/>
            <a:ext cx="1990292" cy="19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0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D57DE-1F71-15D1-5D00-CEE8D734FB2C}"/>
              </a:ext>
            </a:extLst>
          </p:cNvPr>
          <p:cNvSpPr txBox="1">
            <a:spLocks/>
          </p:cNvSpPr>
          <p:nvPr/>
        </p:nvSpPr>
        <p:spPr>
          <a:xfrm>
            <a:off x="198967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PEMIMPIN, MISI, VISI, DAN STRATEGI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7C673-B944-DB62-08B7-29F767332606}"/>
              </a:ext>
            </a:extLst>
          </p:cNvPr>
          <p:cNvSpPr txBox="1">
            <a:spLocks/>
          </p:cNvSpPr>
          <p:nvPr/>
        </p:nvSpPr>
        <p:spPr>
          <a:xfrm>
            <a:off x="2579726" y="1600200"/>
            <a:ext cx="6996567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representasi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personifikasi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organisasi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pengemban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misi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organisasi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mewujudkan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organisasi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strategist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perancang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pelaksana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strategi)</a:t>
            </a:r>
          </a:p>
        </p:txBody>
      </p:sp>
    </p:spTree>
    <p:extLst>
      <p:ext uri="{BB962C8B-B14F-4D97-AF65-F5344CB8AC3E}">
        <p14:creationId xmlns:p14="http://schemas.microsoft.com/office/powerpoint/2010/main" val="3513454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C53AE3-D147-450D-6FB5-7FED586028B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19075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bri" charset="0"/>
              </a:rPr>
              <a:t>KESELARASAN MISI</a:t>
            </a:r>
          </a:p>
          <a:p>
            <a:r>
              <a:rPr lang="en-US" sz="2400" b="1" dirty="0">
                <a:latin typeface="Calibri" charset="0"/>
              </a:rPr>
              <a:t>MISI SEBAGAI LANDASAN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D8D73A-6D86-3F71-90E1-31EA15A641DC}"/>
              </a:ext>
            </a:extLst>
          </p:cNvPr>
          <p:cNvSpPr txBox="1">
            <a:spLocks noChangeArrowheads="1"/>
          </p:cNvSpPr>
          <p:nvPr/>
        </p:nvSpPr>
        <p:spPr>
          <a:xfrm>
            <a:off x="869000" y="1362074"/>
            <a:ext cx="9422482" cy="48546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charset="0"/>
              </a:rPr>
              <a:t>APAKAH BERBAGAI KEGIATAN FAKULTAS SUDAH MEMBERI </a:t>
            </a:r>
            <a:r>
              <a:rPr lang="en-US" sz="2400" b="1" dirty="0">
                <a:latin typeface="Calibri" charset="0"/>
              </a:rPr>
              <a:t>DAMPAK </a:t>
            </a:r>
            <a:r>
              <a:rPr lang="en-US" sz="2400" dirty="0">
                <a:latin typeface="Calibri" charset="0"/>
              </a:rPr>
              <a:t>YANG SESUAI DENGAN MISI FAKULTAS/PRODI?</a:t>
            </a:r>
          </a:p>
          <a:p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APAKAH BERBAGAI KEGIATAN SUDAH </a:t>
            </a:r>
            <a:r>
              <a:rPr lang="en-US" sz="2400" b="1" dirty="0">
                <a:latin typeface="Calibri" charset="0"/>
              </a:rPr>
              <a:t>SELARAS</a:t>
            </a:r>
            <a:r>
              <a:rPr lang="en-US" sz="2400" dirty="0">
                <a:latin typeface="Calibri" charset="0"/>
              </a:rPr>
              <a:t> DENGAN MISI FAKULTAS/PRODI? </a:t>
            </a:r>
          </a:p>
          <a:p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APAKAH UPAYA </a:t>
            </a:r>
            <a:r>
              <a:rPr lang="en-US" sz="2400" b="1" dirty="0">
                <a:latin typeface="Calibri" charset="0"/>
              </a:rPr>
              <a:t>PERBAIKAN</a:t>
            </a:r>
            <a:r>
              <a:rPr lang="en-US" sz="2400" dirty="0">
                <a:latin typeface="Calibri" charset="0"/>
              </a:rPr>
              <a:t>, PERENCANAAN, DAN STRATEGI PENGEMBANGAN DIDASARKAN PADA HASIL PENGUKURAN TERSEBUT?</a:t>
            </a:r>
          </a:p>
        </p:txBody>
      </p:sp>
    </p:spTree>
    <p:extLst>
      <p:ext uri="{BB962C8B-B14F-4D97-AF65-F5344CB8AC3E}">
        <p14:creationId xmlns:p14="http://schemas.microsoft.com/office/powerpoint/2010/main" val="2944352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0CAA02-66CC-790C-380D-2AE5F239C0A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19075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bri" charset="0"/>
              </a:rPr>
              <a:t>KESELARASAN MISI</a:t>
            </a:r>
          </a:p>
          <a:p>
            <a:r>
              <a:rPr lang="en-US" sz="2400" b="1" dirty="0">
                <a:latin typeface="Calibri" charset="0"/>
              </a:rPr>
              <a:t>MISI SEBAGAI LANDASAN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0250BC-1D69-E7BD-8088-03F64E5174BB}"/>
              </a:ext>
            </a:extLst>
          </p:cNvPr>
          <p:cNvSpPr txBox="1">
            <a:spLocks noChangeArrowheads="1"/>
          </p:cNvSpPr>
          <p:nvPr/>
        </p:nvSpPr>
        <p:spPr>
          <a:xfrm>
            <a:off x="869000" y="1362074"/>
            <a:ext cx="7817800" cy="48546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charset="0"/>
              </a:rPr>
              <a:t>APAKAH </a:t>
            </a:r>
            <a:r>
              <a:rPr lang="en-US" sz="2400" b="1" dirty="0">
                <a:latin typeface="Calibri" charset="0"/>
              </a:rPr>
              <a:t>MISI </a:t>
            </a:r>
            <a:r>
              <a:rPr lang="en-US" sz="2400" dirty="0">
                <a:latin typeface="Calibri" charset="0"/>
              </a:rPr>
              <a:t>FAKULTAS/PRODI? </a:t>
            </a:r>
          </a:p>
          <a:p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APAKAH MISI FAKULTAS/PRODI SUDAH MENJADI </a:t>
            </a:r>
            <a:r>
              <a:rPr lang="en-US" sz="2400" b="1" dirty="0">
                <a:latin typeface="Calibri" charset="0"/>
              </a:rPr>
              <a:t>LANDASAN </a:t>
            </a:r>
            <a:r>
              <a:rPr lang="en-US" sz="2400" dirty="0">
                <a:latin typeface="Calibri" charset="0"/>
              </a:rPr>
              <a:t>DAN PENDORONG BERBAGAI </a:t>
            </a:r>
            <a:r>
              <a:rPr lang="en-US" sz="2400" b="1" dirty="0">
                <a:latin typeface="Calibri" charset="0"/>
              </a:rPr>
              <a:t>KEGIATAN</a:t>
            </a:r>
            <a:r>
              <a:rPr lang="en-US" sz="2400" dirty="0">
                <a:latin typeface="Calibri" charset="0"/>
              </a:rPr>
              <a:t> FAKULTAS?</a:t>
            </a:r>
          </a:p>
          <a:p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APAKAH MISI FAKULTAS/PRODI SUDAH DITURUNKAN KE DALAM BERBAGAI </a:t>
            </a:r>
            <a:r>
              <a:rPr lang="en-US" sz="2400" b="1" dirty="0">
                <a:latin typeface="Calibri" charset="0"/>
              </a:rPr>
              <a:t>CAPAIAN/TUJUAN/SASARAN </a:t>
            </a:r>
            <a:r>
              <a:rPr lang="en-US" sz="2400" dirty="0">
                <a:latin typeface="Calibri" charset="0"/>
              </a:rPr>
              <a:t>YANG TERUKUR?</a:t>
            </a:r>
          </a:p>
          <a:p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APAKAH FAKULTAS/PRODI SUDAH MELAKUKAN </a:t>
            </a:r>
            <a:r>
              <a:rPr lang="en-US" sz="2400" b="1" dirty="0">
                <a:latin typeface="Calibri" charset="0"/>
              </a:rPr>
              <a:t>PENGUKURAN</a:t>
            </a:r>
            <a:r>
              <a:rPr lang="en-US" sz="2400" dirty="0">
                <a:latin typeface="Calibri" charset="0"/>
              </a:rPr>
              <a:t> TERSEBUT?</a:t>
            </a:r>
          </a:p>
        </p:txBody>
      </p:sp>
    </p:spTree>
    <p:extLst>
      <p:ext uri="{BB962C8B-B14F-4D97-AF65-F5344CB8AC3E}">
        <p14:creationId xmlns:p14="http://schemas.microsoft.com/office/powerpoint/2010/main" val="256144898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{5E731E6C-030D-DC43-BAFC-EA8F3B6B6224}tf16401369</Template>
  <TotalTime>642</TotalTime>
  <Words>701</Words>
  <Application>Microsoft Macintosh PowerPoint</Application>
  <PresentationFormat>Widescreen</PresentationFormat>
  <Paragraphs>151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Rockwell</vt:lpstr>
      <vt:lpstr>Wingdings</vt:lpstr>
      <vt:lpstr>Atlas</vt:lpstr>
      <vt:lpstr>BUDAYA MUTU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MUTU</vt:lpstr>
      <vt:lpstr>BUDAYA ORGANISASI</vt:lpstr>
      <vt:lpstr>PowerPoint Presentation</vt:lpstr>
      <vt:lpstr>BUDAYA MUTU DALAM ORGANISASI</vt:lpstr>
      <vt:lpstr>NILAI BERSAMA DAN NORMA YANG MENDUKUNG ORIENTASI MUTU</vt:lpstr>
      <vt:lpstr>ARTIFAK YANG MENUNJUKKAN KEBERADAAN MUTU</vt:lpstr>
      <vt:lpstr>PERILAKU BERORIENTASI MUTU</vt:lpstr>
      <vt:lpstr>HASIL , KINERJA, IMPACTS</vt:lpstr>
      <vt:lpstr>KEPEMIMPINAN, KEWIRAUSAHAAN, DAN KESUKARELAWANAN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BUDAYA MUTU</dc:title>
  <dc:creator>bm-purwanto</dc:creator>
  <cp:lastModifiedBy>Microsoft Office User</cp:lastModifiedBy>
  <cp:revision>19</cp:revision>
  <dcterms:created xsi:type="dcterms:W3CDTF">2022-08-09T14:01:12Z</dcterms:created>
  <dcterms:modified xsi:type="dcterms:W3CDTF">2024-07-21T23:16:40Z</dcterms:modified>
</cp:coreProperties>
</file>