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438" r:id="rId3"/>
    <p:sldId id="440" r:id="rId4"/>
    <p:sldId id="422" r:id="rId5"/>
    <p:sldId id="419" r:id="rId6"/>
    <p:sldId id="420" r:id="rId7"/>
    <p:sldId id="423" r:id="rId8"/>
    <p:sldId id="421" r:id="rId9"/>
    <p:sldId id="424" r:id="rId10"/>
    <p:sldId id="425" r:id="rId11"/>
    <p:sldId id="426" r:id="rId12"/>
    <p:sldId id="429" r:id="rId13"/>
    <p:sldId id="430" r:id="rId14"/>
    <p:sldId id="431" r:id="rId15"/>
    <p:sldId id="427" r:id="rId16"/>
    <p:sldId id="428" r:id="rId17"/>
    <p:sldId id="432" r:id="rId18"/>
    <p:sldId id="433" r:id="rId19"/>
    <p:sldId id="434" r:id="rId20"/>
    <p:sldId id="435" r:id="rId21"/>
    <p:sldId id="436" r:id="rId22"/>
    <p:sldId id="437" r:id="rId23"/>
    <p:sldId id="343" r:id="rId24"/>
    <p:sldId id="325" r:id="rId25"/>
    <p:sldId id="326" r:id="rId26"/>
    <p:sldId id="439" r:id="rId27"/>
    <p:sldId id="418" r:id="rId28"/>
    <p:sldId id="30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29" autoAdjust="0"/>
    <p:restoredTop sz="91292" autoAdjust="0"/>
  </p:normalViewPr>
  <p:slideViewPr>
    <p:cSldViewPr snapToGrid="0" snapToObjects="1">
      <p:cViewPr varScale="1">
        <p:scale>
          <a:sx n="101" d="100"/>
          <a:sy n="101" d="100"/>
        </p:scale>
        <p:origin x="1224" y="200"/>
      </p:cViewPr>
      <p:guideLst>
        <p:guide orient="horz" pos="1620"/>
        <p:guide pos="2880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4529E9-EF8F-FC44-9DFC-1A233A07E043}" type="datetimeFigureOut">
              <a:rPr lang="en-US" smtClean="0"/>
              <a:t>7/21/24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00624-9218-264F-BA77-1834B6EE9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525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C9D808-4162-5D43-947C-75ABB077FF73}" type="datetimeFigureOut">
              <a:rPr lang="en-US" smtClean="0"/>
              <a:t>7/21/24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F85ADE-F46F-8C48-8151-DC65455B6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4462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83BB-72AC-EC48-B57B-EA72F192B553}" type="datetime1">
              <a:rPr lang="en-ID" smtClean="0"/>
              <a:t>21/07/24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43060-340A-154D-8106-F847BE6A8E96}" type="datetime1">
              <a:rPr lang="en-ID" smtClean="0"/>
              <a:t>21/07/24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E45F-BBC7-F942-A98D-6710FAC43C7A}" type="datetime1">
              <a:rPr lang="en-ID" smtClean="0"/>
              <a:t>21/07/24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6D09-5B50-B64B-9735-DDBF4EEA1191}" type="datetime1">
              <a:rPr lang="en-ID" smtClean="0"/>
              <a:t>21/07/24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F9A0-23BD-B645-8566-965FC57DC668}" type="datetime1">
              <a:rPr lang="en-ID" smtClean="0"/>
              <a:t>21/07/24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D58E0-334E-1444-85B3-83B661CB0106}" type="datetime1">
              <a:rPr lang="en-ID" smtClean="0"/>
              <a:t>21/07/24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F8F9C-539D-054A-98BE-5A231579479A}" type="datetime1">
              <a:rPr lang="en-ID" smtClean="0"/>
              <a:t>21/07/24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C8F1-73A5-A744-9153-8E295C2F4B99}" type="datetime1">
              <a:rPr lang="en-ID" smtClean="0"/>
              <a:t>21/07/24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B62E-0AC4-0641-9554-3B10E59B3B71}" type="datetime1">
              <a:rPr lang="en-ID" smtClean="0"/>
              <a:t>21/07/24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D2DF7-FD99-924F-BAED-40A8786EBAAD}" type="datetime1">
              <a:rPr lang="en-ID" smtClean="0"/>
              <a:t>21/07/24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B007-9995-9F44-88AB-BB770557125C}" type="datetime1">
              <a:rPr lang="en-ID" smtClean="0"/>
              <a:t>21/07/24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ED117-B15F-4644-AE5A-51399A24E198}" type="datetime1">
              <a:rPr lang="en-ID" smtClean="0"/>
              <a:t>21/07/24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23078"/>
            <a:ext cx="7772400" cy="3997804"/>
          </a:xfrm>
        </p:spPr>
        <p:txBody>
          <a:bodyPr>
            <a:normAutofit/>
          </a:bodyPr>
          <a:lstStyle/>
          <a:p>
            <a:r>
              <a:rPr lang="en-US" sz="3600" b="1" dirty="0"/>
              <a:t>PRAKTIK FORMULASI DAN PENGUKURAN CPL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20882"/>
            <a:ext cx="6400800" cy="817917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BM. PURWANTO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08" y="87046"/>
            <a:ext cx="1853537" cy="104292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58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99" y="1284523"/>
            <a:ext cx="8598694" cy="455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723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13" y="1012377"/>
            <a:ext cx="8847301" cy="533762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607962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THINKING – PROBLEM SOLVING RUBRIC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CDFFF1-8F30-7647-A575-20A79A1A8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08" y="87046"/>
            <a:ext cx="1853537" cy="104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22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95" y="889001"/>
            <a:ext cx="8854687" cy="547914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085359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43" y="1273632"/>
            <a:ext cx="8923338" cy="476794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453934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Leadership rubric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756325-E8E4-3742-BD7C-DA15FDA2C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08" y="87046"/>
            <a:ext cx="1853537" cy="104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523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25" y="1233715"/>
            <a:ext cx="8961203" cy="4971142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951365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ORAL COMMUNICATION SKILLS RUBRIC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DA63C0-5A95-E742-AA40-63224281C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08" y="87046"/>
            <a:ext cx="1853537" cy="104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569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86" y="910774"/>
            <a:ext cx="8928888" cy="5402942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966292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1181102"/>
            <a:ext cx="8960718" cy="480604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787171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90375"/>
          </a:xfrm>
        </p:spPr>
        <p:txBody>
          <a:bodyPr>
            <a:noAutofit/>
          </a:bodyPr>
          <a:lstStyle/>
          <a:p>
            <a:r>
              <a:rPr lang="en-US" sz="3200" b="1" dirty="0" err="1"/>
              <a:t>Deskripsi</a:t>
            </a:r>
            <a:r>
              <a:rPr lang="en-US" sz="3200" b="1" dirty="0"/>
              <a:t> </a:t>
            </a:r>
            <a:r>
              <a:rPr lang="en-US" sz="3200" b="1" dirty="0" err="1"/>
              <a:t>Latihan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714" y="1380343"/>
            <a:ext cx="7694397" cy="4745822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keselarasan</a:t>
            </a:r>
            <a:r>
              <a:rPr lang="en-US" dirty="0"/>
              <a:t> </a:t>
            </a:r>
            <a:r>
              <a:rPr lang="en-US" dirty="0" err="1"/>
              <a:t>misi</a:t>
            </a:r>
            <a:r>
              <a:rPr lang="en-US" dirty="0"/>
              <a:t>, </a:t>
            </a:r>
            <a:r>
              <a:rPr lang="en-US" dirty="0" err="1"/>
              <a:t>visi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nilai-nilai</a:t>
            </a:r>
            <a:r>
              <a:rPr lang="en-US" dirty="0"/>
              <a:t> di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universitas</a:t>
            </a:r>
            <a:r>
              <a:rPr lang="en-US" dirty="0"/>
              <a:t>, </a:t>
            </a:r>
            <a:r>
              <a:rPr lang="en-US" dirty="0" err="1"/>
              <a:t>fakultas</a:t>
            </a:r>
            <a:r>
              <a:rPr lang="en-US" dirty="0"/>
              <a:t>, </a:t>
            </a:r>
            <a:r>
              <a:rPr lang="en-US" dirty="0" err="1"/>
              <a:t>departemen</a:t>
            </a:r>
            <a:r>
              <a:rPr lang="en-US" dirty="0"/>
              <a:t>/</a:t>
            </a:r>
            <a:r>
              <a:rPr lang="en-US" dirty="0" err="1"/>
              <a:t>jurusan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program </a:t>
            </a:r>
            <a:r>
              <a:rPr lang="en-US" dirty="0" err="1"/>
              <a:t>studi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Merumuskan</a:t>
            </a:r>
            <a:r>
              <a:rPr lang="en-US" dirty="0"/>
              <a:t> </a:t>
            </a:r>
            <a:r>
              <a:rPr lang="en-US" dirty="0" err="1"/>
              <a:t>profil</a:t>
            </a:r>
            <a:r>
              <a:rPr lang="en-US" dirty="0"/>
              <a:t> </a:t>
            </a:r>
            <a:r>
              <a:rPr lang="en-US" dirty="0" err="1"/>
              <a:t>lulusan</a:t>
            </a:r>
            <a:r>
              <a:rPr lang="en-US" dirty="0"/>
              <a:t> program </a:t>
            </a:r>
            <a:r>
              <a:rPr lang="en-US" dirty="0" err="1"/>
              <a:t>studi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Merumuskan</a:t>
            </a:r>
            <a:r>
              <a:rPr lang="en-US" dirty="0"/>
              <a:t> paling </a:t>
            </a:r>
            <a:r>
              <a:rPr lang="en-US" dirty="0" err="1"/>
              <a:t>banyak</a:t>
            </a:r>
            <a:r>
              <a:rPr lang="en-US" dirty="0"/>
              <a:t> 5 CPL program </a:t>
            </a:r>
            <a:r>
              <a:rPr lang="en-US" dirty="0" err="1"/>
              <a:t>studi</a:t>
            </a:r>
            <a:r>
              <a:rPr lang="en-US" dirty="0"/>
              <a:t> yang </a:t>
            </a:r>
            <a:r>
              <a:rPr lang="en-US" dirty="0" err="1"/>
              <a:t>diyakini</a:t>
            </a:r>
            <a:r>
              <a:rPr lang="en-US" dirty="0"/>
              <a:t> paling </a:t>
            </a:r>
            <a:r>
              <a:rPr lang="en-US" dirty="0" err="1"/>
              <a:t>relevan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pemangku</a:t>
            </a:r>
            <a:r>
              <a:rPr lang="en-US" dirty="0"/>
              <a:t> </a:t>
            </a:r>
            <a:r>
              <a:rPr lang="en-US" dirty="0" err="1"/>
              <a:t>kepentingan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Menyusun</a:t>
            </a:r>
            <a:r>
              <a:rPr lang="en-US" dirty="0"/>
              <a:t> </a:t>
            </a:r>
            <a:r>
              <a:rPr lang="en-US" dirty="0" err="1"/>
              <a:t>peta</a:t>
            </a:r>
            <a:r>
              <a:rPr lang="en-US" dirty="0"/>
              <a:t> </a:t>
            </a:r>
            <a:r>
              <a:rPr lang="en-US" dirty="0" err="1"/>
              <a:t>kurikulum dan RPS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56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SKILLS RUBRIC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7461F5-273F-074C-9877-793291578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08" y="87046"/>
            <a:ext cx="1853537" cy="104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9711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043" y="284839"/>
            <a:ext cx="8147958" cy="615664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3551055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1074062"/>
            <a:ext cx="8772010" cy="5239657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5498464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VII. CURRICULUM MAP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08" y="87046"/>
            <a:ext cx="1853537" cy="104292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2120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44" y="108880"/>
            <a:ext cx="8229600" cy="500216"/>
          </a:xfrm>
        </p:spPr>
        <p:txBody>
          <a:bodyPr>
            <a:noAutofit/>
          </a:bodyPr>
          <a:lstStyle/>
          <a:p>
            <a:r>
              <a:rPr lang="en-US" sz="2000" b="1" dirty="0"/>
              <a:t>PETA KURIKULUM: </a:t>
            </a:r>
            <a:br>
              <a:rPr lang="en-US" sz="2000" b="1" dirty="0"/>
            </a:br>
            <a:r>
              <a:rPr lang="en-US" sz="2000" b="1" dirty="0"/>
              <a:t>MATA KULIAH/KEGIATAN PEMBELAJARAN DAN CAPAIAN PEMBELAJARAN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452288"/>
              </p:ext>
            </p:extLst>
          </p:nvPr>
        </p:nvGraphicFramePr>
        <p:xfrm>
          <a:off x="457200" y="952496"/>
          <a:ext cx="8229600" cy="469422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94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CPL1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CPL2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CPL3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CPL4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CPL5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422">
                <a:tc>
                  <a:txBody>
                    <a:bodyPr/>
                    <a:lstStyle/>
                    <a:p>
                      <a:r>
                        <a:rPr lang="en-US" sz="2000" dirty="0"/>
                        <a:t>MK1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422">
                <a:tc>
                  <a:txBody>
                    <a:bodyPr/>
                    <a:lstStyle/>
                    <a:p>
                      <a:r>
                        <a:rPr lang="en-US" sz="2000" dirty="0"/>
                        <a:t>MK2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422">
                <a:tc>
                  <a:txBody>
                    <a:bodyPr/>
                    <a:lstStyle/>
                    <a:p>
                      <a:r>
                        <a:rPr lang="en-US" sz="2000" dirty="0"/>
                        <a:t>MK3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VVV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422">
                <a:tc>
                  <a:txBody>
                    <a:bodyPr/>
                    <a:lstStyle/>
                    <a:p>
                      <a:r>
                        <a:rPr lang="en-US" sz="2000" dirty="0"/>
                        <a:t>MK4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9422">
                <a:tc>
                  <a:txBody>
                    <a:bodyPr/>
                    <a:lstStyle/>
                    <a:p>
                      <a:r>
                        <a:rPr lang="en-US" sz="2000" dirty="0"/>
                        <a:t>MK5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9422">
                <a:tc>
                  <a:txBody>
                    <a:bodyPr/>
                    <a:lstStyle/>
                    <a:p>
                      <a:r>
                        <a:rPr lang="en-US" sz="2000" dirty="0"/>
                        <a:t>MK6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9422">
                <a:tc>
                  <a:txBody>
                    <a:bodyPr/>
                    <a:lstStyle/>
                    <a:p>
                      <a:r>
                        <a:rPr lang="en-US" sz="2000" dirty="0" err="1"/>
                        <a:t>Tesis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9422">
                <a:tc>
                  <a:txBody>
                    <a:bodyPr/>
                    <a:lstStyle/>
                    <a:p>
                      <a:r>
                        <a:rPr lang="en-US" sz="2000" dirty="0" err="1"/>
                        <a:t>Magang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9422">
                <a:tc>
                  <a:txBody>
                    <a:bodyPr/>
                    <a:lstStyle/>
                    <a:p>
                      <a:r>
                        <a:rPr lang="en-US" sz="2000" dirty="0" err="1"/>
                        <a:t>Lainnya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5914847"/>
            <a:ext cx="8528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V</a:t>
            </a:r>
            <a:r>
              <a:rPr lang="en-US" dirty="0"/>
              <a:t>= BERHUBUNGAN LEMAH  </a:t>
            </a:r>
            <a:r>
              <a:rPr lang="en-US" b="1" dirty="0"/>
              <a:t>VV</a:t>
            </a:r>
            <a:r>
              <a:rPr lang="en-US" dirty="0"/>
              <a:t>= BERHUBUNGAN SEDANG  </a:t>
            </a:r>
            <a:r>
              <a:rPr lang="en-US" b="1" dirty="0"/>
              <a:t>VVV</a:t>
            </a:r>
            <a:r>
              <a:rPr lang="en-US" dirty="0"/>
              <a:t>=BERHUBUNGAN KUAT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1837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790" y="1530"/>
            <a:ext cx="8487174" cy="50021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/>
              <a:t>PETA KURIKULUM: </a:t>
            </a:r>
            <a:br>
              <a:rPr lang="en-US" sz="2000" b="1" dirty="0"/>
            </a:br>
            <a:r>
              <a:rPr lang="en-US" sz="2000" b="1" dirty="0"/>
              <a:t>MATA KULIAH/KEGIATAN PEMBELAJARAN DAN  LEVEL KOGNITIF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618210"/>
              </p:ext>
            </p:extLst>
          </p:nvPr>
        </p:nvGraphicFramePr>
        <p:xfrm>
          <a:off x="156570" y="998878"/>
          <a:ext cx="8819988" cy="4803918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89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64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05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4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5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40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99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694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REMEMBERING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UNDERSTANDING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APPLYING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ANALYZING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EVALUATING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CREATING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422">
                <a:tc>
                  <a:txBody>
                    <a:bodyPr/>
                    <a:lstStyle/>
                    <a:p>
                      <a:r>
                        <a:rPr lang="en-US" sz="2000" dirty="0"/>
                        <a:t>MK1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VVV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VVV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VVV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422">
                <a:tc>
                  <a:txBody>
                    <a:bodyPr/>
                    <a:lstStyle/>
                    <a:p>
                      <a:r>
                        <a:rPr lang="en-US" sz="2000" dirty="0"/>
                        <a:t>MK2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VVV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VV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422">
                <a:tc>
                  <a:txBody>
                    <a:bodyPr/>
                    <a:lstStyle/>
                    <a:p>
                      <a:r>
                        <a:rPr lang="en-US" sz="2000" dirty="0"/>
                        <a:t>MK3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422">
                <a:tc>
                  <a:txBody>
                    <a:bodyPr/>
                    <a:lstStyle/>
                    <a:p>
                      <a:r>
                        <a:rPr lang="en-US" sz="2000" dirty="0"/>
                        <a:t>MK4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9422">
                <a:tc>
                  <a:txBody>
                    <a:bodyPr/>
                    <a:lstStyle/>
                    <a:p>
                      <a:r>
                        <a:rPr lang="en-US" sz="2000" dirty="0"/>
                        <a:t>MK5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9422">
                <a:tc>
                  <a:txBody>
                    <a:bodyPr/>
                    <a:lstStyle/>
                    <a:p>
                      <a:r>
                        <a:rPr lang="en-US" sz="2000" dirty="0"/>
                        <a:t>MK6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9422">
                <a:tc>
                  <a:txBody>
                    <a:bodyPr/>
                    <a:lstStyle/>
                    <a:p>
                      <a:r>
                        <a:rPr lang="en-US" sz="2000" dirty="0" err="1"/>
                        <a:t>Tesis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9422">
                <a:tc>
                  <a:txBody>
                    <a:bodyPr/>
                    <a:lstStyle/>
                    <a:p>
                      <a:r>
                        <a:rPr lang="en-US" sz="2000" dirty="0" err="1"/>
                        <a:t>Magang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9422">
                <a:tc>
                  <a:txBody>
                    <a:bodyPr/>
                    <a:lstStyle/>
                    <a:p>
                      <a:r>
                        <a:rPr lang="en-US" sz="2000" dirty="0" err="1"/>
                        <a:t>lainnya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5914847"/>
            <a:ext cx="8528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V</a:t>
            </a:r>
            <a:r>
              <a:rPr lang="en-US" dirty="0"/>
              <a:t>= BERHUBUNGAN LEMAH  </a:t>
            </a:r>
            <a:r>
              <a:rPr lang="en-US" b="1" dirty="0"/>
              <a:t>VV</a:t>
            </a:r>
            <a:r>
              <a:rPr lang="en-US" dirty="0"/>
              <a:t>= BERHUBUNGAN SEDANG  </a:t>
            </a:r>
            <a:r>
              <a:rPr lang="en-US" b="1" dirty="0"/>
              <a:t>VVV</a:t>
            </a:r>
            <a:r>
              <a:rPr lang="en-US" dirty="0"/>
              <a:t>=BERHUBUNGAN KUAT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811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974" y="203985"/>
            <a:ext cx="8487174" cy="50021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/>
              <a:t>MATRIKS CPL DAN  LEVEL KOGNITIF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935216"/>
              </p:ext>
            </p:extLst>
          </p:nvPr>
        </p:nvGraphicFramePr>
        <p:xfrm>
          <a:off x="165254" y="1569418"/>
          <a:ext cx="8819988" cy="3381408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721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8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56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5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25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73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59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635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REMEMBERING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UNDERSTANDING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APPLYING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ANALYZING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EVALUATING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CREATING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568">
                <a:tc>
                  <a:txBody>
                    <a:bodyPr/>
                    <a:lstStyle/>
                    <a:p>
                      <a:r>
                        <a:rPr lang="en-US" sz="2000" dirty="0"/>
                        <a:t>CPL1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VVV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VVV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568">
                <a:tc>
                  <a:txBody>
                    <a:bodyPr/>
                    <a:lstStyle/>
                    <a:p>
                      <a:r>
                        <a:rPr lang="en-US" sz="2000" dirty="0"/>
                        <a:t>CPL2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VVV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568">
                <a:tc>
                  <a:txBody>
                    <a:bodyPr/>
                    <a:lstStyle/>
                    <a:p>
                      <a:r>
                        <a:rPr lang="en-US" sz="2000" dirty="0"/>
                        <a:t>CPL3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3568">
                <a:tc>
                  <a:txBody>
                    <a:bodyPr/>
                    <a:lstStyle/>
                    <a:p>
                      <a:r>
                        <a:rPr lang="en-US" sz="2000" dirty="0"/>
                        <a:t>CPL4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3568">
                <a:tc>
                  <a:txBody>
                    <a:bodyPr/>
                    <a:lstStyle/>
                    <a:p>
                      <a:r>
                        <a:rPr lang="en-US" sz="2000" dirty="0"/>
                        <a:t>CPL5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5914847"/>
            <a:ext cx="8528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V</a:t>
            </a:r>
            <a:r>
              <a:rPr lang="en-US" dirty="0"/>
              <a:t>= BERHUBUNGAN LEMAH  </a:t>
            </a:r>
            <a:r>
              <a:rPr lang="en-US" b="1" dirty="0"/>
              <a:t>VV</a:t>
            </a:r>
            <a:r>
              <a:rPr lang="en-US" dirty="0"/>
              <a:t>= BERHUBUNGAN SEDANG  </a:t>
            </a:r>
            <a:r>
              <a:rPr lang="en-US" b="1" dirty="0"/>
              <a:t>VVV</a:t>
            </a:r>
            <a:r>
              <a:rPr lang="en-US" dirty="0"/>
              <a:t>=BERHUBUNGAN KUAT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173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117720"/>
              </p:ext>
            </p:extLst>
          </p:nvPr>
        </p:nvGraphicFramePr>
        <p:xfrm>
          <a:off x="110444" y="1102520"/>
          <a:ext cx="8996740" cy="49477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0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4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55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55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04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51811">
                <a:tc>
                  <a:txBody>
                    <a:bodyPr/>
                    <a:lstStyle/>
                    <a:p>
                      <a:r>
                        <a:rPr lang="en-US" sz="1800" b="1" i="1" dirty="0"/>
                        <a:t>WHAT</a:t>
                      </a:r>
                      <a:r>
                        <a:rPr lang="en-US" sz="1800" b="1" dirty="0"/>
                        <a:t>: </a:t>
                      </a:r>
                      <a:r>
                        <a:rPr lang="en-US" sz="1800" b="0" dirty="0"/>
                        <a:t>CAPAIAN PEMBELAJARAN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1" dirty="0"/>
                        <a:t>HOW</a:t>
                      </a:r>
                      <a:r>
                        <a:rPr lang="en-US" sz="1800" b="1" dirty="0"/>
                        <a:t>: </a:t>
                      </a:r>
                      <a:r>
                        <a:rPr lang="en-US" sz="1800" b="0" dirty="0"/>
                        <a:t>CARA MENGUKUR, INSTRUMEN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1" dirty="0"/>
                        <a:t>WHERE</a:t>
                      </a:r>
                      <a:r>
                        <a:rPr lang="en-US" sz="1800" b="1" dirty="0"/>
                        <a:t>: </a:t>
                      </a:r>
                      <a:r>
                        <a:rPr lang="en-US" sz="1800" b="0" dirty="0"/>
                        <a:t>DI</a:t>
                      </a:r>
                      <a:r>
                        <a:rPr lang="en-US" sz="1800" b="0" baseline="0" dirty="0"/>
                        <a:t> MATA KULIAH ATAU DI LUAR MATA KULIAH </a:t>
                      </a:r>
                      <a:endParaRPr lang="en-US" sz="18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1" dirty="0"/>
                        <a:t>WHEN:</a:t>
                      </a:r>
                      <a:r>
                        <a:rPr lang="en-US" sz="1800" b="1" dirty="0"/>
                        <a:t> </a:t>
                      </a:r>
                      <a:r>
                        <a:rPr lang="en-US" sz="1800" b="0" dirty="0"/>
                        <a:t>DI SEMESTER BERAPA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1" dirty="0"/>
                        <a:t>HOW MANY</a:t>
                      </a:r>
                      <a:r>
                        <a:rPr lang="en-US" sz="1800" b="1" dirty="0"/>
                        <a:t>: </a:t>
                      </a:r>
                      <a:r>
                        <a:rPr lang="en-US" sz="1800" b="0" dirty="0"/>
                        <a:t>SETIAP</a:t>
                      </a:r>
                      <a:r>
                        <a:rPr lang="en-US" sz="1800" b="0" baseline="0" dirty="0"/>
                        <a:t> TAHUN, SETIAP DUA TAHUN</a:t>
                      </a:r>
                      <a:endParaRPr lang="en-US" sz="18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1811">
                <a:tc>
                  <a:txBody>
                    <a:bodyPr/>
                    <a:lstStyle/>
                    <a:p>
                      <a:r>
                        <a:rPr lang="en-US" sz="1800" b="1" dirty="0"/>
                        <a:t>CPL1</a:t>
                      </a:r>
                      <a:r>
                        <a:rPr lang="en-US" sz="1800" dirty="0"/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1811">
                <a:tc>
                  <a:txBody>
                    <a:bodyPr/>
                    <a:lstStyle/>
                    <a:p>
                      <a:r>
                        <a:rPr lang="en-US" sz="1800" b="1" dirty="0"/>
                        <a:t>CPL2</a:t>
                      </a:r>
                      <a:r>
                        <a:rPr lang="en-US" sz="1800" dirty="0"/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1811">
                <a:tc>
                  <a:txBody>
                    <a:bodyPr/>
                    <a:lstStyle/>
                    <a:p>
                      <a:r>
                        <a:rPr lang="en-US" sz="1800" b="1" dirty="0"/>
                        <a:t>CPL2</a:t>
                      </a:r>
                      <a:r>
                        <a:rPr lang="en-US" sz="1800" dirty="0"/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1811">
                <a:tc>
                  <a:txBody>
                    <a:bodyPr/>
                    <a:lstStyle/>
                    <a:p>
                      <a:r>
                        <a:rPr lang="en-US" sz="1800" b="1" dirty="0"/>
                        <a:t>CPL3</a:t>
                      </a:r>
                      <a:r>
                        <a:rPr lang="en-US" sz="1800" dirty="0"/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1811">
                <a:tc>
                  <a:txBody>
                    <a:bodyPr/>
                    <a:lstStyle/>
                    <a:p>
                      <a:r>
                        <a:rPr lang="en-US" sz="1800" b="1" dirty="0"/>
                        <a:t>CPL4</a:t>
                      </a:r>
                      <a:r>
                        <a:rPr lang="en-US" sz="1800" dirty="0"/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974" y="203985"/>
            <a:ext cx="8487174" cy="50021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/>
              <a:t>RENCANA KEGIATAN PENGUKURAN CPL</a:t>
            </a:r>
          </a:p>
        </p:txBody>
      </p:sp>
    </p:spTree>
    <p:extLst>
      <p:ext uri="{BB962C8B-B14F-4D97-AF65-F5344CB8AC3E}">
        <p14:creationId xmlns:p14="http://schemas.microsoft.com/office/powerpoint/2010/main" val="13369144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978" y="1333398"/>
            <a:ext cx="7378821" cy="2477133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TERIMA KASIH</a:t>
            </a:r>
            <a:br>
              <a:rPr lang="en-US" b="1" dirty="0"/>
            </a:br>
            <a:r>
              <a:rPr lang="en-US" b="1" dirty="0"/>
              <a:t>STAY HEALTHY</a:t>
            </a:r>
            <a:br>
              <a:rPr lang="en-US" b="1" dirty="0"/>
            </a:br>
            <a:r>
              <a:rPr lang="en-US" b="1" dirty="0"/>
              <a:t>STAY HAPPY</a:t>
            </a:r>
            <a:br>
              <a:rPr lang="en-US" b="1" dirty="0"/>
            </a:br>
            <a:r>
              <a:rPr lang="en-US" b="1" dirty="0"/>
              <a:t>STAY AT HOME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906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90375"/>
          </a:xfrm>
        </p:spPr>
        <p:txBody>
          <a:bodyPr>
            <a:noAutofit/>
          </a:bodyPr>
          <a:lstStyle/>
          <a:p>
            <a:r>
              <a:rPr lang="en-US" sz="3200" b="1" dirty="0" err="1"/>
              <a:t>Deskripsi</a:t>
            </a:r>
            <a:r>
              <a:rPr lang="en-US" sz="3200" b="1" dirty="0"/>
              <a:t> </a:t>
            </a:r>
            <a:r>
              <a:rPr lang="en-US" sz="3200" b="1" dirty="0" err="1"/>
              <a:t>Latihan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714" y="1380343"/>
            <a:ext cx="7694397" cy="4745822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 err="1"/>
              <a:t>Menyusun</a:t>
            </a:r>
            <a:r>
              <a:rPr lang="en-US" dirty="0"/>
              <a:t> </a:t>
            </a:r>
            <a:r>
              <a:rPr lang="en-US" dirty="0" err="1"/>
              <a:t>instrumen</a:t>
            </a:r>
            <a:r>
              <a:rPr lang="en-US" dirty="0"/>
              <a:t> (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rubtik</a:t>
            </a:r>
            <a:r>
              <a:rPr lang="en-US" dirty="0"/>
              <a:t>)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panduan</a:t>
            </a:r>
            <a:r>
              <a:rPr lang="en-US" dirty="0"/>
              <a:t> </a:t>
            </a:r>
            <a:r>
              <a:rPr lang="en-US" dirty="0" err="1"/>
              <a:t>pengukuran</a:t>
            </a:r>
            <a:r>
              <a:rPr lang="en-US" dirty="0"/>
              <a:t> CPL</a:t>
            </a:r>
          </a:p>
          <a:p>
            <a:pPr marL="514350" indent="-514350">
              <a:buFont typeface="+mj-lt"/>
              <a:buAutoNum type="arabicPeriod" startAt="5"/>
            </a:pPr>
            <a:endParaRPr lang="en-US" dirty="0"/>
          </a:p>
          <a:p>
            <a:pPr marL="514350" indent="-514350">
              <a:buFont typeface="+mj-lt"/>
              <a:buAutoNum type="arabicPeriod" startAt="5"/>
            </a:pP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pemenuhan</a:t>
            </a:r>
            <a:r>
              <a:rPr lang="en-US" dirty="0"/>
              <a:t> CPL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mahasiswa</a:t>
            </a:r>
            <a:endParaRPr lang="en-US" dirty="0"/>
          </a:p>
          <a:p>
            <a:pPr marL="514350" indent="-514350">
              <a:buFont typeface="+mj-lt"/>
              <a:buAutoNum type="arabicPeriod" startAt="5"/>
            </a:pPr>
            <a:endParaRPr lang="en-US" dirty="0"/>
          </a:p>
          <a:p>
            <a:pPr marL="514350" indent="-514350">
              <a:buFont typeface="+mj-lt"/>
              <a:buAutoNum type="arabicPeriod" startAt="5"/>
            </a:pPr>
            <a:r>
              <a:rPr lang="en-US" dirty="0" err="1"/>
              <a:t>Menentukan</a:t>
            </a:r>
            <a:r>
              <a:rPr lang="en-US" dirty="0"/>
              <a:t> target </a:t>
            </a:r>
            <a:r>
              <a:rPr lang="en-US" dirty="0" err="1"/>
              <a:t>persentase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memenuhi</a:t>
            </a:r>
            <a:r>
              <a:rPr lang="en-US" dirty="0"/>
              <a:t> CPL  </a:t>
            </a:r>
          </a:p>
          <a:p>
            <a:pPr marL="514350" indent="-514350">
              <a:buFont typeface="+mj-lt"/>
              <a:buAutoNum type="arabicPeriod" startAt="5"/>
            </a:pPr>
            <a:endParaRPr lang="en-US" dirty="0"/>
          </a:p>
          <a:p>
            <a:pPr marL="514350" indent="-514350">
              <a:buFont typeface="+mj-lt"/>
              <a:buAutoNum type="arabicPeriod" startAt="5"/>
            </a:pPr>
            <a:r>
              <a:rPr lang="en-US" dirty="0" err="1"/>
              <a:t>Merencanakan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pengukuran</a:t>
            </a:r>
            <a:r>
              <a:rPr lang="en-US" dirty="0"/>
              <a:t> CPL, </a:t>
            </a:r>
            <a:r>
              <a:rPr lang="en-US" dirty="0" err="1"/>
              <a:t>analisis</a:t>
            </a:r>
            <a:r>
              <a:rPr lang="en-US" dirty="0"/>
              <a:t> data, </a:t>
            </a:r>
            <a:r>
              <a:rPr lang="en-US" dirty="0" err="1"/>
              <a:t>pelaporan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intervensi</a:t>
            </a: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 startAt="5"/>
            </a:pPr>
            <a:endParaRPr lang="en-US" dirty="0"/>
          </a:p>
          <a:p>
            <a:pPr marL="514350" indent="-514350">
              <a:buFont typeface="+mj-lt"/>
              <a:buAutoNum type="arabicPeriod" startAt="5"/>
            </a:pPr>
            <a:r>
              <a:rPr lang="en-US" dirty="0" err="1"/>
              <a:t>Merancang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proses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mendokung</a:t>
            </a:r>
            <a:r>
              <a:rPr lang="en-US" dirty="0"/>
              <a:t> OBE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70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Ethical reasoning rubric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88308"/>
            <a:ext cx="7772400" cy="15001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E9A19D-C124-D34D-86F5-D505FB4FD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08" y="87046"/>
            <a:ext cx="1853537" cy="104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795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24" y="148206"/>
            <a:ext cx="8951462" cy="625605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92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6" y="146010"/>
            <a:ext cx="9004300" cy="630817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81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Teamwork rubric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2D0BE0-83A3-2D49-94DE-5183223E5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08" y="87046"/>
            <a:ext cx="1853537" cy="104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252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143" y="27071"/>
            <a:ext cx="7692571" cy="6773822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017133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Creative problem solving rubric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66B3E1-3860-E14F-BAF5-8E5396DDF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08" y="87046"/>
            <a:ext cx="1853537" cy="104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24084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8936</TotalTime>
  <Words>364</Words>
  <Application>Microsoft Macintosh PowerPoint</Application>
  <PresentationFormat>On-screen Show (4:3)</PresentationFormat>
  <Paragraphs>150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Default Theme</vt:lpstr>
      <vt:lpstr>PRAKTIK FORMULASI DAN PENGUKURAN CPL</vt:lpstr>
      <vt:lpstr>Deskripsi Latihan</vt:lpstr>
      <vt:lpstr>Deskripsi Latihan</vt:lpstr>
      <vt:lpstr>Ethical reasoning rubric</vt:lpstr>
      <vt:lpstr>PowerPoint Presentation</vt:lpstr>
      <vt:lpstr>PowerPoint Presentation</vt:lpstr>
      <vt:lpstr>Teamwork rubric</vt:lpstr>
      <vt:lpstr>PowerPoint Presentation</vt:lpstr>
      <vt:lpstr>Creative problem solving rubric</vt:lpstr>
      <vt:lpstr>PowerPoint Presentation</vt:lpstr>
      <vt:lpstr>PowerPoint Presentation</vt:lpstr>
      <vt:lpstr>CRITICAL THINKING – PROBLEM SOLVING RUBRIC</vt:lpstr>
      <vt:lpstr>PowerPoint Presentation</vt:lpstr>
      <vt:lpstr>PowerPoint Presentation</vt:lpstr>
      <vt:lpstr>Leadership rubric</vt:lpstr>
      <vt:lpstr>PowerPoint Presentation</vt:lpstr>
      <vt:lpstr>ORAL COMMUNICATION SKILLS RUBRIC</vt:lpstr>
      <vt:lpstr>PowerPoint Presentation</vt:lpstr>
      <vt:lpstr>PowerPoint Presentation</vt:lpstr>
      <vt:lpstr>WRITING SKILLS RUBRIC</vt:lpstr>
      <vt:lpstr>PowerPoint Presentation</vt:lpstr>
      <vt:lpstr>PowerPoint Presentation</vt:lpstr>
      <vt:lpstr>VII. CURRICULUM MAP</vt:lpstr>
      <vt:lpstr>PETA KURIKULUM:  MATA KULIAH/KEGIATAN PEMBELAJARAN DAN CAPAIAN PEMBELAJARAN</vt:lpstr>
      <vt:lpstr>PowerPoint Presentation</vt:lpstr>
      <vt:lpstr>PowerPoint Presentation</vt:lpstr>
      <vt:lpstr>PowerPoint Presentation</vt:lpstr>
      <vt:lpstr>TERIMA KASIH STAY HEALTHY STAY HAPPY STAY AT HOME </vt:lpstr>
    </vt:vector>
  </TitlesOfParts>
  <Company>FEB UGM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AUN QA ACTUAL QUALITY ASSESSMENT AT PROGRAMME LEVEL</dc:title>
  <dc:creator>BM Purwanto</dc:creator>
  <cp:lastModifiedBy>Microsoft Office User</cp:lastModifiedBy>
  <cp:revision>251</cp:revision>
  <dcterms:created xsi:type="dcterms:W3CDTF">2018-02-25T09:28:09Z</dcterms:created>
  <dcterms:modified xsi:type="dcterms:W3CDTF">2024-07-21T23:15:49Z</dcterms:modified>
</cp:coreProperties>
</file>