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handoutMasterIdLst>
    <p:handoutMasterId r:id="rId124"/>
  </p:handoutMasterIdLst>
  <p:sldIdLst>
    <p:sldId id="256" r:id="rId2"/>
    <p:sldId id="334" r:id="rId3"/>
    <p:sldId id="416" r:id="rId4"/>
    <p:sldId id="387" r:id="rId5"/>
    <p:sldId id="398" r:id="rId6"/>
    <p:sldId id="392" r:id="rId7"/>
    <p:sldId id="393" r:id="rId8"/>
    <p:sldId id="401" r:id="rId9"/>
    <p:sldId id="402" r:id="rId10"/>
    <p:sldId id="400" r:id="rId11"/>
    <p:sldId id="403" r:id="rId12"/>
    <p:sldId id="394" r:id="rId13"/>
    <p:sldId id="396" r:id="rId14"/>
    <p:sldId id="373" r:id="rId15"/>
    <p:sldId id="404" r:id="rId16"/>
    <p:sldId id="374" r:id="rId17"/>
    <p:sldId id="378" r:id="rId18"/>
    <p:sldId id="305" r:id="rId19"/>
    <p:sldId id="288" r:id="rId20"/>
    <p:sldId id="385" r:id="rId21"/>
    <p:sldId id="289" r:id="rId22"/>
    <p:sldId id="290" r:id="rId23"/>
    <p:sldId id="291" r:id="rId24"/>
    <p:sldId id="341" r:id="rId25"/>
    <p:sldId id="322" r:id="rId26"/>
    <p:sldId id="323" r:id="rId27"/>
    <p:sldId id="342" r:id="rId28"/>
    <p:sldId id="410" r:id="rId29"/>
    <p:sldId id="411" r:id="rId30"/>
    <p:sldId id="412" r:id="rId31"/>
    <p:sldId id="413" r:id="rId32"/>
    <p:sldId id="414" r:id="rId33"/>
    <p:sldId id="320" r:id="rId34"/>
    <p:sldId id="321" r:id="rId35"/>
    <p:sldId id="353" r:id="rId36"/>
    <p:sldId id="356" r:id="rId37"/>
    <p:sldId id="354" r:id="rId38"/>
    <p:sldId id="355" r:id="rId39"/>
    <p:sldId id="357" r:id="rId40"/>
    <p:sldId id="358" r:id="rId41"/>
    <p:sldId id="359" r:id="rId42"/>
    <p:sldId id="386" r:id="rId43"/>
    <p:sldId id="442" r:id="rId44"/>
    <p:sldId id="443" r:id="rId45"/>
    <p:sldId id="444" r:id="rId46"/>
    <p:sldId id="445" r:id="rId47"/>
    <p:sldId id="446" r:id="rId48"/>
    <p:sldId id="447" r:id="rId49"/>
    <p:sldId id="448" r:id="rId50"/>
    <p:sldId id="415" r:id="rId51"/>
    <p:sldId id="360" r:id="rId52"/>
    <p:sldId id="407" r:id="rId53"/>
    <p:sldId id="361" r:id="rId54"/>
    <p:sldId id="363" r:id="rId55"/>
    <p:sldId id="364" r:id="rId56"/>
    <p:sldId id="365" r:id="rId57"/>
    <p:sldId id="408" r:id="rId58"/>
    <p:sldId id="366" r:id="rId59"/>
    <p:sldId id="368" r:id="rId60"/>
    <p:sldId id="369" r:id="rId61"/>
    <p:sldId id="370" r:id="rId62"/>
    <p:sldId id="346" r:id="rId63"/>
    <p:sldId id="372" r:id="rId64"/>
    <p:sldId id="439" r:id="rId65"/>
    <p:sldId id="294" r:id="rId66"/>
    <p:sldId id="376" r:id="rId67"/>
    <p:sldId id="377" r:id="rId68"/>
    <p:sldId id="397" r:id="rId69"/>
    <p:sldId id="399" r:id="rId70"/>
    <p:sldId id="286" r:id="rId71"/>
    <p:sldId id="287" r:id="rId72"/>
    <p:sldId id="406" r:id="rId73"/>
    <p:sldId id="267" r:id="rId74"/>
    <p:sldId id="263" r:id="rId75"/>
    <p:sldId id="264" r:id="rId76"/>
    <p:sldId id="380" r:id="rId77"/>
    <p:sldId id="405" r:id="rId78"/>
    <p:sldId id="381" r:id="rId79"/>
    <p:sldId id="438" r:id="rId80"/>
    <p:sldId id="422" r:id="rId81"/>
    <p:sldId id="419" r:id="rId82"/>
    <p:sldId id="420" r:id="rId83"/>
    <p:sldId id="423" r:id="rId84"/>
    <p:sldId id="421" r:id="rId85"/>
    <p:sldId id="424" r:id="rId86"/>
    <p:sldId id="425" r:id="rId87"/>
    <p:sldId id="426" r:id="rId88"/>
    <p:sldId id="429" r:id="rId89"/>
    <p:sldId id="430" r:id="rId90"/>
    <p:sldId id="431" r:id="rId91"/>
    <p:sldId id="427" r:id="rId92"/>
    <p:sldId id="428" r:id="rId93"/>
    <p:sldId id="432" r:id="rId94"/>
    <p:sldId id="433" r:id="rId95"/>
    <p:sldId id="434" r:id="rId96"/>
    <p:sldId id="435" r:id="rId97"/>
    <p:sldId id="436" r:id="rId98"/>
    <p:sldId id="437" r:id="rId99"/>
    <p:sldId id="343" r:id="rId100"/>
    <p:sldId id="449" r:id="rId101"/>
    <p:sldId id="450" r:id="rId102"/>
    <p:sldId id="451" r:id="rId103"/>
    <p:sldId id="452" r:id="rId104"/>
    <p:sldId id="453" r:id="rId105"/>
    <p:sldId id="454" r:id="rId106"/>
    <p:sldId id="325" r:id="rId107"/>
    <p:sldId id="326" r:id="rId108"/>
    <p:sldId id="344" r:id="rId109"/>
    <p:sldId id="331" r:id="rId110"/>
    <p:sldId id="333" r:id="rId111"/>
    <p:sldId id="455" r:id="rId112"/>
    <p:sldId id="345" r:id="rId113"/>
    <p:sldId id="389" r:id="rId114"/>
    <p:sldId id="390" r:id="rId115"/>
    <p:sldId id="391" r:id="rId116"/>
    <p:sldId id="418" r:id="rId117"/>
    <p:sldId id="388" r:id="rId118"/>
    <p:sldId id="318" r:id="rId119"/>
    <p:sldId id="440" r:id="rId120"/>
    <p:sldId id="441" r:id="rId121"/>
    <p:sldId id="306"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92" autoAdjust="0"/>
  </p:normalViewPr>
  <p:slideViewPr>
    <p:cSldViewPr snapToGrid="0" snapToObjects="1">
      <p:cViewPr>
        <p:scale>
          <a:sx n="66" d="100"/>
          <a:sy n="66" d="100"/>
        </p:scale>
        <p:origin x="833" y="48"/>
      </p:cViewPr>
      <p:guideLst>
        <p:guide orient="horz" pos="1620"/>
        <p:guide pos="2880"/>
        <p:guide orient="horz"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C5FE0-5712-6D4A-92E7-81E3A917E598}" type="doc">
      <dgm:prSet loTypeId="urn:microsoft.com/office/officeart/2005/8/layout/process2" loCatId="" qsTypeId="urn:microsoft.com/office/officeart/2005/8/quickstyle/simple4" qsCatId="simple" csTypeId="urn:microsoft.com/office/officeart/2005/8/colors/accent1_2" csCatId="accent1" phldr="1"/>
      <dgm:spPr/>
    </dgm:pt>
    <dgm:pt modelId="{F15A101F-B437-814A-B1B2-286EF1800777}">
      <dgm:prSet phldrT="[Text]" custT="1"/>
      <dgm:spPr>
        <a:solidFill>
          <a:schemeClr val="tx2">
            <a:lumMod val="75000"/>
          </a:schemeClr>
        </a:solidFill>
      </dgm:spPr>
      <dgm:t>
        <a:bodyPr/>
        <a:lstStyle/>
        <a:p>
          <a:r>
            <a:rPr lang="en-US" sz="2800" dirty="0" err="1"/>
            <a:t>MISi</a:t>
          </a:r>
          <a:endParaRPr lang="en-US" sz="2800" dirty="0"/>
        </a:p>
        <a:p>
          <a:r>
            <a:rPr lang="en-US" sz="2800" dirty="0"/>
            <a:t>VISI</a:t>
          </a:r>
        </a:p>
        <a:p>
          <a:r>
            <a:rPr lang="en-US" sz="2800" dirty="0"/>
            <a:t>NILAI-NILAI</a:t>
          </a:r>
        </a:p>
      </dgm:t>
    </dgm:pt>
    <dgm:pt modelId="{0C868C1A-248F-8942-A4B4-C892DE2BB344}" type="parTrans" cxnId="{1971FF3D-808E-6644-B3E8-60F934B4170B}">
      <dgm:prSet/>
      <dgm:spPr/>
      <dgm:t>
        <a:bodyPr/>
        <a:lstStyle/>
        <a:p>
          <a:endParaRPr lang="en-US"/>
        </a:p>
      </dgm:t>
    </dgm:pt>
    <dgm:pt modelId="{34DC5A82-2C1E-EB41-9928-39274C588266}" type="sibTrans" cxnId="{1971FF3D-808E-6644-B3E8-60F934B4170B}">
      <dgm:prSet/>
      <dgm:spPr/>
      <dgm:t>
        <a:bodyPr/>
        <a:lstStyle/>
        <a:p>
          <a:endParaRPr lang="en-US"/>
        </a:p>
      </dgm:t>
    </dgm:pt>
    <dgm:pt modelId="{3B911606-3000-B848-A9A7-031BC707C7A5}">
      <dgm:prSet phldrT="[Text]" custT="1"/>
      <dgm:spPr>
        <a:solidFill>
          <a:srgbClr val="17375E"/>
        </a:solidFill>
      </dgm:spPr>
      <dgm:t>
        <a:bodyPr/>
        <a:lstStyle/>
        <a:p>
          <a:r>
            <a:rPr lang="en-US" sz="2400" dirty="0"/>
            <a:t>PROFIL LULUSAN</a:t>
          </a:r>
        </a:p>
      </dgm:t>
    </dgm:pt>
    <dgm:pt modelId="{CAD96747-C9D1-3541-AB4F-730AD6D78A33}" type="parTrans" cxnId="{542537C6-1098-5746-8EF5-09FC03EAC2FC}">
      <dgm:prSet/>
      <dgm:spPr/>
      <dgm:t>
        <a:bodyPr/>
        <a:lstStyle/>
        <a:p>
          <a:endParaRPr lang="en-US"/>
        </a:p>
      </dgm:t>
    </dgm:pt>
    <dgm:pt modelId="{9A6B8611-EB9A-D846-93FC-3CD19E0A95A4}" type="sibTrans" cxnId="{542537C6-1098-5746-8EF5-09FC03EAC2FC}">
      <dgm:prSet/>
      <dgm:spPr/>
      <dgm:t>
        <a:bodyPr/>
        <a:lstStyle/>
        <a:p>
          <a:endParaRPr lang="en-US"/>
        </a:p>
      </dgm:t>
    </dgm:pt>
    <dgm:pt modelId="{D7D5D0F9-873E-2C4A-BAF3-4CABC60C464A}">
      <dgm:prSet phldrT="[Text]" custT="1"/>
      <dgm:spPr>
        <a:solidFill>
          <a:srgbClr val="17375E"/>
        </a:solidFill>
      </dgm:spPr>
      <dgm:t>
        <a:bodyPr/>
        <a:lstStyle/>
        <a:p>
          <a:r>
            <a:rPr lang="en-US" sz="2400" dirty="0"/>
            <a:t>CAPAIAN PEMBELAJARAN</a:t>
          </a:r>
        </a:p>
      </dgm:t>
    </dgm:pt>
    <dgm:pt modelId="{1D894E2B-07E6-F242-863E-A44CDFBA41E8}" type="parTrans" cxnId="{80CACFA5-0775-4346-AB76-A14E363DE45E}">
      <dgm:prSet/>
      <dgm:spPr/>
      <dgm:t>
        <a:bodyPr/>
        <a:lstStyle/>
        <a:p>
          <a:endParaRPr lang="en-US"/>
        </a:p>
      </dgm:t>
    </dgm:pt>
    <dgm:pt modelId="{3ECD92C3-FB2C-9345-90EE-5F2FB71936BD}" type="sibTrans" cxnId="{80CACFA5-0775-4346-AB76-A14E363DE45E}">
      <dgm:prSet/>
      <dgm:spPr/>
      <dgm:t>
        <a:bodyPr/>
        <a:lstStyle/>
        <a:p>
          <a:endParaRPr lang="en-US"/>
        </a:p>
      </dgm:t>
    </dgm:pt>
    <dgm:pt modelId="{71F74067-38F5-864A-8AC4-4CE611C6CD14}">
      <dgm:prSet custT="1"/>
      <dgm:spPr/>
      <dgm:t>
        <a:bodyPr/>
        <a:lstStyle/>
        <a:p>
          <a:r>
            <a:rPr lang="en-US" sz="2400" dirty="0"/>
            <a:t>IMPAK</a:t>
          </a:r>
        </a:p>
      </dgm:t>
    </dgm:pt>
    <dgm:pt modelId="{5277D95C-B25C-F34C-ACCC-9F4276E244DB}" type="parTrans" cxnId="{54F4B6DA-D01D-8C46-8098-B6110A9EEECA}">
      <dgm:prSet/>
      <dgm:spPr/>
      <dgm:t>
        <a:bodyPr/>
        <a:lstStyle/>
        <a:p>
          <a:endParaRPr lang="en-US"/>
        </a:p>
      </dgm:t>
    </dgm:pt>
    <dgm:pt modelId="{DB3B0061-067A-F948-B769-E7AC3F36E939}" type="sibTrans" cxnId="{54F4B6DA-D01D-8C46-8098-B6110A9EEECA}">
      <dgm:prSet/>
      <dgm:spPr/>
      <dgm:t>
        <a:bodyPr/>
        <a:lstStyle/>
        <a:p>
          <a:endParaRPr lang="en-US"/>
        </a:p>
      </dgm:t>
    </dgm:pt>
    <dgm:pt modelId="{1FE7B5E5-C5B7-E940-91A9-3A90759DB6B4}" type="pres">
      <dgm:prSet presAssocID="{B22C5FE0-5712-6D4A-92E7-81E3A917E598}" presName="linearFlow" presStyleCnt="0">
        <dgm:presLayoutVars>
          <dgm:resizeHandles val="exact"/>
        </dgm:presLayoutVars>
      </dgm:prSet>
      <dgm:spPr/>
    </dgm:pt>
    <dgm:pt modelId="{B913BAD2-6A7E-A24D-92F2-2A29D72E6C8F}" type="pres">
      <dgm:prSet presAssocID="{F15A101F-B437-814A-B1B2-286EF1800777}" presName="node" presStyleLbl="node1" presStyleIdx="0" presStyleCnt="4" custScaleX="96247" custScaleY="236738">
        <dgm:presLayoutVars>
          <dgm:bulletEnabled val="1"/>
        </dgm:presLayoutVars>
      </dgm:prSet>
      <dgm:spPr/>
    </dgm:pt>
    <dgm:pt modelId="{B8C00F66-4C21-5F47-8A9C-604B56553CFD}" type="pres">
      <dgm:prSet presAssocID="{34DC5A82-2C1E-EB41-9928-39274C588266}" presName="sibTrans" presStyleLbl="sibTrans2D1" presStyleIdx="0" presStyleCnt="3"/>
      <dgm:spPr/>
    </dgm:pt>
    <dgm:pt modelId="{DE191A12-1313-2B45-960E-147335755121}" type="pres">
      <dgm:prSet presAssocID="{34DC5A82-2C1E-EB41-9928-39274C588266}" presName="connectorText" presStyleLbl="sibTrans2D1" presStyleIdx="0" presStyleCnt="3"/>
      <dgm:spPr/>
    </dgm:pt>
    <dgm:pt modelId="{2B7DA360-DB05-204E-BDA6-C753F7A4ACDF}" type="pres">
      <dgm:prSet presAssocID="{3B911606-3000-B848-A9A7-031BC707C7A5}" presName="node" presStyleLbl="node1" presStyleIdx="1" presStyleCnt="4">
        <dgm:presLayoutVars>
          <dgm:bulletEnabled val="1"/>
        </dgm:presLayoutVars>
      </dgm:prSet>
      <dgm:spPr/>
    </dgm:pt>
    <dgm:pt modelId="{1B0FAC2C-69B5-AB4A-B75F-5024174FF9F5}" type="pres">
      <dgm:prSet presAssocID="{9A6B8611-EB9A-D846-93FC-3CD19E0A95A4}" presName="sibTrans" presStyleLbl="sibTrans2D1" presStyleIdx="1" presStyleCnt="3"/>
      <dgm:spPr/>
    </dgm:pt>
    <dgm:pt modelId="{9AB65221-B30E-F846-A4EE-B44F7ECB824B}" type="pres">
      <dgm:prSet presAssocID="{9A6B8611-EB9A-D846-93FC-3CD19E0A95A4}" presName="connectorText" presStyleLbl="sibTrans2D1" presStyleIdx="1" presStyleCnt="3"/>
      <dgm:spPr/>
    </dgm:pt>
    <dgm:pt modelId="{B28A55C1-7DCF-F84B-8B28-6AFC108A57D5}" type="pres">
      <dgm:prSet presAssocID="{D7D5D0F9-873E-2C4A-BAF3-4CABC60C464A}" presName="node" presStyleLbl="node1" presStyleIdx="2" presStyleCnt="4">
        <dgm:presLayoutVars>
          <dgm:bulletEnabled val="1"/>
        </dgm:presLayoutVars>
      </dgm:prSet>
      <dgm:spPr/>
    </dgm:pt>
    <dgm:pt modelId="{453BDA77-8768-B04A-B851-6AF537F18DA5}" type="pres">
      <dgm:prSet presAssocID="{3ECD92C3-FB2C-9345-90EE-5F2FB71936BD}" presName="sibTrans" presStyleLbl="sibTrans2D1" presStyleIdx="2" presStyleCnt="3"/>
      <dgm:spPr/>
    </dgm:pt>
    <dgm:pt modelId="{CBFD831E-0088-2D4D-9A41-BF9B345DE75C}" type="pres">
      <dgm:prSet presAssocID="{3ECD92C3-FB2C-9345-90EE-5F2FB71936BD}" presName="connectorText" presStyleLbl="sibTrans2D1" presStyleIdx="2" presStyleCnt="3"/>
      <dgm:spPr/>
    </dgm:pt>
    <dgm:pt modelId="{00520E5D-3FFC-3B46-9522-517310788782}" type="pres">
      <dgm:prSet presAssocID="{71F74067-38F5-864A-8AC4-4CE611C6CD14}" presName="node" presStyleLbl="node1" presStyleIdx="3" presStyleCnt="4">
        <dgm:presLayoutVars>
          <dgm:bulletEnabled val="1"/>
        </dgm:presLayoutVars>
      </dgm:prSet>
      <dgm:spPr/>
    </dgm:pt>
  </dgm:ptLst>
  <dgm:cxnLst>
    <dgm:cxn modelId="{DD839424-EA79-704D-BA48-B3DF1BDBDBC2}" type="presOf" srcId="{D7D5D0F9-873E-2C4A-BAF3-4CABC60C464A}" destId="{B28A55C1-7DCF-F84B-8B28-6AFC108A57D5}" srcOrd="0" destOrd="0" presId="urn:microsoft.com/office/officeart/2005/8/layout/process2"/>
    <dgm:cxn modelId="{1971FF3D-808E-6644-B3E8-60F934B4170B}" srcId="{B22C5FE0-5712-6D4A-92E7-81E3A917E598}" destId="{F15A101F-B437-814A-B1B2-286EF1800777}" srcOrd="0" destOrd="0" parTransId="{0C868C1A-248F-8942-A4B4-C892DE2BB344}" sibTransId="{34DC5A82-2C1E-EB41-9928-39274C588266}"/>
    <dgm:cxn modelId="{B8AD1F63-06CC-1649-8781-C31410ADD5E9}" type="presOf" srcId="{71F74067-38F5-864A-8AC4-4CE611C6CD14}" destId="{00520E5D-3FFC-3B46-9522-517310788782}" srcOrd="0" destOrd="0" presId="urn:microsoft.com/office/officeart/2005/8/layout/process2"/>
    <dgm:cxn modelId="{3DC78548-CC90-A949-85F3-26940EBA0552}" type="presOf" srcId="{34DC5A82-2C1E-EB41-9928-39274C588266}" destId="{B8C00F66-4C21-5F47-8A9C-604B56553CFD}" srcOrd="0" destOrd="0" presId="urn:microsoft.com/office/officeart/2005/8/layout/process2"/>
    <dgm:cxn modelId="{932EBB6C-12D2-1241-90DB-8CD33588806A}" type="presOf" srcId="{9A6B8611-EB9A-D846-93FC-3CD19E0A95A4}" destId="{9AB65221-B30E-F846-A4EE-B44F7ECB824B}" srcOrd="1" destOrd="0" presId="urn:microsoft.com/office/officeart/2005/8/layout/process2"/>
    <dgm:cxn modelId="{BD8F2B7F-82E4-D846-AB91-FCB0564ACCD4}" type="presOf" srcId="{F15A101F-B437-814A-B1B2-286EF1800777}" destId="{B913BAD2-6A7E-A24D-92F2-2A29D72E6C8F}" srcOrd="0" destOrd="0" presId="urn:microsoft.com/office/officeart/2005/8/layout/process2"/>
    <dgm:cxn modelId="{74CFC782-1A33-1849-AF6B-3B64688FB066}" type="presOf" srcId="{34DC5A82-2C1E-EB41-9928-39274C588266}" destId="{DE191A12-1313-2B45-960E-147335755121}" srcOrd="1" destOrd="0" presId="urn:microsoft.com/office/officeart/2005/8/layout/process2"/>
    <dgm:cxn modelId="{7E292A8E-22D0-994D-BEF2-B1D7B6E76F04}" type="presOf" srcId="{3ECD92C3-FB2C-9345-90EE-5F2FB71936BD}" destId="{453BDA77-8768-B04A-B851-6AF537F18DA5}" srcOrd="0" destOrd="0" presId="urn:microsoft.com/office/officeart/2005/8/layout/process2"/>
    <dgm:cxn modelId="{80CACFA5-0775-4346-AB76-A14E363DE45E}" srcId="{B22C5FE0-5712-6D4A-92E7-81E3A917E598}" destId="{D7D5D0F9-873E-2C4A-BAF3-4CABC60C464A}" srcOrd="2" destOrd="0" parTransId="{1D894E2B-07E6-F242-863E-A44CDFBA41E8}" sibTransId="{3ECD92C3-FB2C-9345-90EE-5F2FB71936BD}"/>
    <dgm:cxn modelId="{542537C6-1098-5746-8EF5-09FC03EAC2FC}" srcId="{B22C5FE0-5712-6D4A-92E7-81E3A917E598}" destId="{3B911606-3000-B848-A9A7-031BC707C7A5}" srcOrd="1" destOrd="0" parTransId="{CAD96747-C9D1-3541-AB4F-730AD6D78A33}" sibTransId="{9A6B8611-EB9A-D846-93FC-3CD19E0A95A4}"/>
    <dgm:cxn modelId="{9EA2B4C8-F581-B14E-BC91-81E536F333B9}" type="presOf" srcId="{9A6B8611-EB9A-D846-93FC-3CD19E0A95A4}" destId="{1B0FAC2C-69B5-AB4A-B75F-5024174FF9F5}" srcOrd="0" destOrd="0" presId="urn:microsoft.com/office/officeart/2005/8/layout/process2"/>
    <dgm:cxn modelId="{6BB6E6CB-3244-C744-B200-D55F510E4647}" type="presOf" srcId="{B22C5FE0-5712-6D4A-92E7-81E3A917E598}" destId="{1FE7B5E5-C5B7-E940-91A9-3A90759DB6B4}" srcOrd="0" destOrd="0" presId="urn:microsoft.com/office/officeart/2005/8/layout/process2"/>
    <dgm:cxn modelId="{54F4B6DA-D01D-8C46-8098-B6110A9EEECA}" srcId="{B22C5FE0-5712-6D4A-92E7-81E3A917E598}" destId="{71F74067-38F5-864A-8AC4-4CE611C6CD14}" srcOrd="3" destOrd="0" parTransId="{5277D95C-B25C-F34C-ACCC-9F4276E244DB}" sibTransId="{DB3B0061-067A-F948-B769-E7AC3F36E939}"/>
    <dgm:cxn modelId="{8DCE02EF-2CAF-AE40-9300-3C03ADD28C97}" type="presOf" srcId="{3ECD92C3-FB2C-9345-90EE-5F2FB71936BD}" destId="{CBFD831E-0088-2D4D-9A41-BF9B345DE75C}" srcOrd="1" destOrd="0" presId="urn:microsoft.com/office/officeart/2005/8/layout/process2"/>
    <dgm:cxn modelId="{B3EDD7F0-47CE-C64B-AD78-120161451400}" type="presOf" srcId="{3B911606-3000-B848-A9A7-031BC707C7A5}" destId="{2B7DA360-DB05-204E-BDA6-C753F7A4ACDF}" srcOrd="0" destOrd="0" presId="urn:microsoft.com/office/officeart/2005/8/layout/process2"/>
    <dgm:cxn modelId="{E220E479-F378-C146-8622-FE4574188EF1}" type="presParOf" srcId="{1FE7B5E5-C5B7-E940-91A9-3A90759DB6B4}" destId="{B913BAD2-6A7E-A24D-92F2-2A29D72E6C8F}" srcOrd="0" destOrd="0" presId="urn:microsoft.com/office/officeart/2005/8/layout/process2"/>
    <dgm:cxn modelId="{52ED19EC-3C4D-EA4E-A7AB-AAB9759D135F}" type="presParOf" srcId="{1FE7B5E5-C5B7-E940-91A9-3A90759DB6B4}" destId="{B8C00F66-4C21-5F47-8A9C-604B56553CFD}" srcOrd="1" destOrd="0" presId="urn:microsoft.com/office/officeart/2005/8/layout/process2"/>
    <dgm:cxn modelId="{E23A9D6F-13C5-7B42-8B1A-2624DBAB25BC}" type="presParOf" srcId="{B8C00F66-4C21-5F47-8A9C-604B56553CFD}" destId="{DE191A12-1313-2B45-960E-147335755121}" srcOrd="0" destOrd="0" presId="urn:microsoft.com/office/officeart/2005/8/layout/process2"/>
    <dgm:cxn modelId="{FA639AD8-15B7-BA4B-8EA8-7B5E27E48AB8}" type="presParOf" srcId="{1FE7B5E5-C5B7-E940-91A9-3A90759DB6B4}" destId="{2B7DA360-DB05-204E-BDA6-C753F7A4ACDF}" srcOrd="2" destOrd="0" presId="urn:microsoft.com/office/officeart/2005/8/layout/process2"/>
    <dgm:cxn modelId="{3253E245-F860-A443-8C92-5AFBAAEE629F}" type="presParOf" srcId="{1FE7B5E5-C5B7-E940-91A9-3A90759DB6B4}" destId="{1B0FAC2C-69B5-AB4A-B75F-5024174FF9F5}" srcOrd="3" destOrd="0" presId="urn:microsoft.com/office/officeart/2005/8/layout/process2"/>
    <dgm:cxn modelId="{FAE2BF70-BD8F-8A4F-8344-6E395FF53EBA}" type="presParOf" srcId="{1B0FAC2C-69B5-AB4A-B75F-5024174FF9F5}" destId="{9AB65221-B30E-F846-A4EE-B44F7ECB824B}" srcOrd="0" destOrd="0" presId="urn:microsoft.com/office/officeart/2005/8/layout/process2"/>
    <dgm:cxn modelId="{78540DA0-787D-6A41-95F0-C3EC1A5CF816}" type="presParOf" srcId="{1FE7B5E5-C5B7-E940-91A9-3A90759DB6B4}" destId="{B28A55C1-7DCF-F84B-8B28-6AFC108A57D5}" srcOrd="4" destOrd="0" presId="urn:microsoft.com/office/officeart/2005/8/layout/process2"/>
    <dgm:cxn modelId="{C782BD2F-A69F-BB4C-8649-765A0D97354D}" type="presParOf" srcId="{1FE7B5E5-C5B7-E940-91A9-3A90759DB6B4}" destId="{453BDA77-8768-B04A-B851-6AF537F18DA5}" srcOrd="5" destOrd="0" presId="urn:microsoft.com/office/officeart/2005/8/layout/process2"/>
    <dgm:cxn modelId="{6135B272-7349-B547-A6DB-EECD7B407D6A}" type="presParOf" srcId="{453BDA77-8768-B04A-B851-6AF537F18DA5}" destId="{CBFD831E-0088-2D4D-9A41-BF9B345DE75C}" srcOrd="0" destOrd="0" presId="urn:microsoft.com/office/officeart/2005/8/layout/process2"/>
    <dgm:cxn modelId="{9BA1B506-E4F7-8640-B57E-19568ECEEBB6}" type="presParOf" srcId="{1FE7B5E5-C5B7-E940-91A9-3A90759DB6B4}" destId="{00520E5D-3FFC-3B46-9522-51731078878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3BAD2-6A7E-A24D-92F2-2A29D72E6C8F}">
      <dsp:nvSpPr>
        <dsp:cNvPr id="0" name=""/>
        <dsp:cNvSpPr/>
      </dsp:nvSpPr>
      <dsp:spPr>
        <a:xfrm>
          <a:off x="1655476" y="4547"/>
          <a:ext cx="2961812" cy="1821286"/>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MISi</a:t>
          </a:r>
          <a:endParaRPr lang="en-US" sz="2800" kern="1200" dirty="0"/>
        </a:p>
        <a:p>
          <a:pPr marL="0" lvl="0" indent="0" algn="ctr" defTabSz="1244600">
            <a:lnSpc>
              <a:spcPct val="90000"/>
            </a:lnSpc>
            <a:spcBef>
              <a:spcPct val="0"/>
            </a:spcBef>
            <a:spcAft>
              <a:spcPct val="35000"/>
            </a:spcAft>
            <a:buNone/>
          </a:pPr>
          <a:r>
            <a:rPr lang="en-US" sz="2800" kern="1200" dirty="0"/>
            <a:t>VISI</a:t>
          </a:r>
        </a:p>
        <a:p>
          <a:pPr marL="0" lvl="0" indent="0" algn="ctr" defTabSz="1244600">
            <a:lnSpc>
              <a:spcPct val="90000"/>
            </a:lnSpc>
            <a:spcBef>
              <a:spcPct val="0"/>
            </a:spcBef>
            <a:spcAft>
              <a:spcPct val="35000"/>
            </a:spcAft>
            <a:buNone/>
          </a:pPr>
          <a:r>
            <a:rPr lang="en-US" sz="2800" kern="1200" dirty="0"/>
            <a:t>NILAI-NILAI</a:t>
          </a:r>
        </a:p>
      </dsp:txBody>
      <dsp:txXfrm>
        <a:off x="1708820" y="57891"/>
        <a:ext cx="2855124" cy="1714598"/>
      </dsp:txXfrm>
    </dsp:sp>
    <dsp:sp modelId="{B8C00F66-4C21-5F47-8A9C-604B56553CFD}">
      <dsp:nvSpPr>
        <dsp:cNvPr id="0" name=""/>
        <dsp:cNvSpPr/>
      </dsp:nvSpPr>
      <dsp:spPr>
        <a:xfrm rot="5400000">
          <a:off x="2992133" y="1845067"/>
          <a:ext cx="288497" cy="34619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032523" y="1873917"/>
        <a:ext cx="207718" cy="201948"/>
      </dsp:txXfrm>
    </dsp:sp>
    <dsp:sp modelId="{2B7DA360-DB05-204E-BDA6-C753F7A4ACDF}">
      <dsp:nvSpPr>
        <dsp:cNvPr id="0" name=""/>
        <dsp:cNvSpPr/>
      </dsp:nvSpPr>
      <dsp:spPr>
        <a:xfrm>
          <a:off x="1597730" y="2210497"/>
          <a:ext cx="3077303" cy="769325"/>
        </a:xfrm>
        <a:prstGeom prst="roundRect">
          <a:avLst>
            <a:gd name="adj" fmla="val 10000"/>
          </a:avLst>
        </a:prstGeom>
        <a:solidFill>
          <a:srgbClr val="17375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PROFIL LULUSAN</a:t>
          </a:r>
        </a:p>
      </dsp:txBody>
      <dsp:txXfrm>
        <a:off x="1620263" y="2233030"/>
        <a:ext cx="3032237" cy="724259"/>
      </dsp:txXfrm>
    </dsp:sp>
    <dsp:sp modelId="{1B0FAC2C-69B5-AB4A-B75F-5024174FF9F5}">
      <dsp:nvSpPr>
        <dsp:cNvPr id="0" name=""/>
        <dsp:cNvSpPr/>
      </dsp:nvSpPr>
      <dsp:spPr>
        <a:xfrm rot="5400000">
          <a:off x="2992133" y="2999056"/>
          <a:ext cx="288497" cy="34619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032523" y="3027906"/>
        <a:ext cx="207718" cy="201948"/>
      </dsp:txXfrm>
    </dsp:sp>
    <dsp:sp modelId="{B28A55C1-7DCF-F84B-8B28-6AFC108A57D5}">
      <dsp:nvSpPr>
        <dsp:cNvPr id="0" name=""/>
        <dsp:cNvSpPr/>
      </dsp:nvSpPr>
      <dsp:spPr>
        <a:xfrm>
          <a:off x="1597730" y="3364485"/>
          <a:ext cx="3077303" cy="769325"/>
        </a:xfrm>
        <a:prstGeom prst="roundRect">
          <a:avLst>
            <a:gd name="adj" fmla="val 10000"/>
          </a:avLst>
        </a:prstGeom>
        <a:solidFill>
          <a:srgbClr val="17375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CAPAIAN PEMBELAJARAN</a:t>
          </a:r>
        </a:p>
      </dsp:txBody>
      <dsp:txXfrm>
        <a:off x="1620263" y="3387018"/>
        <a:ext cx="3032237" cy="724259"/>
      </dsp:txXfrm>
    </dsp:sp>
    <dsp:sp modelId="{453BDA77-8768-B04A-B851-6AF537F18DA5}">
      <dsp:nvSpPr>
        <dsp:cNvPr id="0" name=""/>
        <dsp:cNvSpPr/>
      </dsp:nvSpPr>
      <dsp:spPr>
        <a:xfrm rot="5400000">
          <a:off x="2992133" y="4153045"/>
          <a:ext cx="288497" cy="34619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032523" y="4181895"/>
        <a:ext cx="207718" cy="201948"/>
      </dsp:txXfrm>
    </dsp:sp>
    <dsp:sp modelId="{00520E5D-3FFC-3B46-9522-517310788782}">
      <dsp:nvSpPr>
        <dsp:cNvPr id="0" name=""/>
        <dsp:cNvSpPr/>
      </dsp:nvSpPr>
      <dsp:spPr>
        <a:xfrm>
          <a:off x="1597730" y="4518474"/>
          <a:ext cx="3077303" cy="7693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IMPAK</a:t>
          </a:r>
        </a:p>
      </dsp:txBody>
      <dsp:txXfrm>
        <a:off x="1620263" y="4541007"/>
        <a:ext cx="3032237" cy="7242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4529E9-EF8F-FC44-9DFC-1A233A07E043}" type="datetimeFigureOut">
              <a:rPr lang="en-US" smtClean="0"/>
              <a:t>4/21/2022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500624-9218-264F-BA77-1834B6EE9334}" type="slidenum">
              <a:rPr lang="en-US" smtClean="0"/>
              <a:t>‹#›</a:t>
            </a:fld>
            <a:endParaRPr lang="en-US"/>
          </a:p>
        </p:txBody>
      </p:sp>
    </p:spTree>
    <p:extLst>
      <p:ext uri="{BB962C8B-B14F-4D97-AF65-F5344CB8AC3E}">
        <p14:creationId xmlns:p14="http://schemas.microsoft.com/office/powerpoint/2010/main" val="3435352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9D808-4162-5D43-947C-75ABB077FF73}" type="datetimeFigureOut">
              <a:rPr lang="en-US" smtClean="0"/>
              <a:t>4/21/2022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85ADE-F46F-8C48-8151-DC65455B6041}" type="slidenum">
              <a:rPr lang="en-US" smtClean="0"/>
              <a:t>‹#›</a:t>
            </a:fld>
            <a:endParaRPr lang="en-US"/>
          </a:p>
        </p:txBody>
      </p:sp>
    </p:spTree>
    <p:extLst>
      <p:ext uri="{BB962C8B-B14F-4D97-AF65-F5344CB8AC3E}">
        <p14:creationId xmlns:p14="http://schemas.microsoft.com/office/powerpoint/2010/main" val="2047446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E583BB-72AC-EC48-B57B-EA72F192B553}" type="datetime1">
              <a:rPr lang="en-ID"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43060-340A-154D-8106-F847BE6A8E96}" type="datetime1">
              <a:rPr lang="en-ID"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CE45F-BBC7-F942-A98D-6710FAC43C7A}" type="datetime1">
              <a:rPr lang="en-ID"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6D09-5B50-B64B-9735-DDBF4EEA1191}" type="datetime1">
              <a:rPr lang="en-ID"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3F9A0-23BD-B645-8566-965FC57DC668}" type="datetime1">
              <a:rPr lang="en-ID"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D58E0-334E-1444-85B3-83B661CB0106}" type="datetime1">
              <a:rPr lang="en-ID"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FF8F9C-539D-054A-98BE-5A231579479A}" type="datetime1">
              <a:rPr lang="en-ID" smtClean="0"/>
              <a:t>21/04/2022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EC8F1-73A5-A744-9153-8E295C2F4B99}" type="datetime1">
              <a:rPr lang="en-ID" smtClean="0"/>
              <a:t>21/04/2022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3B62E-0AC4-0641-9554-3B10E59B3B71}" type="datetime1">
              <a:rPr lang="en-ID" smtClean="0"/>
              <a:t>21/04/2022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2D2DF7-FD99-924F-BAED-40A8786EBAAD}" type="datetime1">
              <a:rPr lang="en-ID"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E4B007-9995-9F44-88AB-BB770557125C}" type="datetime1">
              <a:rPr lang="en-ID"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D117-B15F-4644-AE5A-51399A24E198}" type="datetime1">
              <a:rPr lang="en-ID" smtClean="0"/>
              <a:t>21/04/2022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E55E8-F8E4-4D77-BFDC-EB91F184E0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3078"/>
            <a:ext cx="7772400" cy="3997804"/>
          </a:xfrm>
        </p:spPr>
        <p:txBody>
          <a:bodyPr>
            <a:normAutofit/>
          </a:bodyPr>
          <a:lstStyle/>
          <a:p>
            <a:r>
              <a:rPr lang="en-US" sz="3600" b="1" dirty="0"/>
              <a:t>PENGELOLAAN KURIKULUM BERBASIS MISI DAN CAPAIAN PEMBELAJARAN</a:t>
            </a:r>
            <a:br>
              <a:rPr lang="en-US" sz="3600" b="1" dirty="0"/>
            </a:br>
            <a:endParaRPr lang="en-US" sz="3600" b="1" dirty="0"/>
          </a:p>
        </p:txBody>
      </p:sp>
      <p:sp>
        <p:nvSpPr>
          <p:cNvPr id="3" name="Subtitle 2"/>
          <p:cNvSpPr>
            <a:spLocks noGrp="1"/>
          </p:cNvSpPr>
          <p:nvPr>
            <p:ph type="subTitle" idx="1"/>
          </p:nvPr>
        </p:nvSpPr>
        <p:spPr>
          <a:xfrm>
            <a:off x="1371600" y="4820882"/>
            <a:ext cx="6400800" cy="817917"/>
          </a:xfrm>
        </p:spPr>
        <p:txBody>
          <a:bodyPr>
            <a:normAutofit/>
          </a:bodyPr>
          <a:lstStyle/>
          <a:p>
            <a:r>
              <a:rPr lang="en-US" sz="2800" dirty="0">
                <a:solidFill>
                  <a:srgbClr val="000000"/>
                </a:solidFill>
              </a:rPr>
              <a:t>BM. PURWANTO</a:t>
            </a:r>
          </a:p>
        </p:txBody>
      </p:sp>
      <p:pic>
        <p:nvPicPr>
          <p:cNvPr id="4" name="Picture 3"/>
          <p:cNvPicPr>
            <a:picLocks noChangeAspect="1"/>
          </p:cNvPicPr>
          <p:nvPr/>
        </p:nvPicPr>
        <p:blipFill>
          <a:blip r:embed="rId2"/>
          <a:stretch>
            <a:fillRect/>
          </a:stretch>
        </p:blipFill>
        <p:spPr>
          <a:xfrm>
            <a:off x="165508" y="87046"/>
            <a:ext cx="1853537" cy="1042924"/>
          </a:xfrm>
          <a:prstGeom prst="rect">
            <a:avLst/>
          </a:prstGeom>
        </p:spPr>
      </p:pic>
      <p:sp>
        <p:nvSpPr>
          <p:cNvPr id="6" name="Slide Number Placeholder 5"/>
          <p:cNvSpPr>
            <a:spLocks noGrp="1"/>
          </p:cNvSpPr>
          <p:nvPr>
            <p:ph type="sldNum" sz="quarter" idx="12"/>
          </p:nvPr>
        </p:nvSpPr>
        <p:spPr/>
        <p:txBody>
          <a:bodyPr/>
          <a:lstStyle/>
          <a:p>
            <a:fld id="{EDEE55E8-F8E4-4D77-BFDC-EB91F184E052}" type="slidenum">
              <a:rPr lang="en-US" smtClean="0"/>
              <a:pPr/>
              <a:t>1</a:t>
            </a:fld>
            <a:endParaRPr lang="en-US"/>
          </a:p>
        </p:txBody>
      </p:sp>
    </p:spTree>
    <p:extLst>
      <p:ext uri="{BB962C8B-B14F-4D97-AF65-F5344CB8AC3E}">
        <p14:creationId xmlns:p14="http://schemas.microsoft.com/office/powerpoint/2010/main" val="58995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9"/>
            <a:ext cx="8229600" cy="5721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t>MISI</a:t>
            </a:r>
            <a:r>
              <a:rPr lang="en-US" sz="3600" b="1"/>
              <a:t> </a:t>
            </a:r>
            <a:r>
              <a:rPr lang="en-US" sz="3600" b="1">
                <a:sym typeface="Wingdings"/>
              </a:rPr>
              <a:t> EVALUASI</a:t>
            </a:r>
            <a:endParaRPr lang="en-US" sz="3600" b="1" dirty="0"/>
          </a:p>
        </p:txBody>
      </p:sp>
      <p:sp>
        <p:nvSpPr>
          <p:cNvPr id="3" name="Content Placeholder 2"/>
          <p:cNvSpPr txBox="1">
            <a:spLocks/>
          </p:cNvSpPr>
          <p:nvPr/>
        </p:nvSpPr>
        <p:spPr>
          <a:xfrm>
            <a:off x="891282" y="1600201"/>
            <a:ext cx="7795518"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X DAPAT DIEVALUASI JIKA X DAPAT DIUKUR</a:t>
            </a:r>
          </a:p>
          <a:p>
            <a:endParaRPr lang="en-US" sz="2400" dirty="0"/>
          </a:p>
          <a:p>
            <a:r>
              <a:rPr lang="en-US" sz="2400" dirty="0"/>
              <a:t>X DIUKUR KARENA X DIYAKINI PENTING</a:t>
            </a:r>
          </a:p>
          <a:p>
            <a:endParaRPr lang="en-US" sz="2400" dirty="0"/>
          </a:p>
          <a:p>
            <a:r>
              <a:rPr lang="en-US" sz="2400" dirty="0"/>
              <a:t>X DIYAKINI PENTING KARENA PENCAPAIAN X MENENTUKAN EKSISTENSI SUATU ENTITAS</a:t>
            </a:r>
          </a:p>
          <a:p>
            <a:endParaRPr lang="en-US" sz="2400" dirty="0"/>
          </a:p>
          <a:p>
            <a:r>
              <a:rPr lang="en-US" sz="2400" dirty="0"/>
              <a:t>EKSISTENSI SUATU ENTITAS DINYATAKAN DALAM MISI DAN VISI. </a:t>
            </a:r>
          </a:p>
        </p:txBody>
      </p:sp>
      <p:sp>
        <p:nvSpPr>
          <p:cNvPr id="5" name="Slide Number Placeholder 4"/>
          <p:cNvSpPr>
            <a:spLocks noGrp="1"/>
          </p:cNvSpPr>
          <p:nvPr>
            <p:ph type="sldNum" sz="quarter" idx="12"/>
          </p:nvPr>
        </p:nvSpPr>
        <p:spPr/>
        <p:txBody>
          <a:bodyPr/>
          <a:lstStyle/>
          <a:p>
            <a:fld id="{EDEE55E8-F8E4-4D77-BFDC-EB91F184E052}" type="slidenum">
              <a:rPr lang="en-US" smtClean="0"/>
              <a:pPr/>
              <a:t>10</a:t>
            </a:fld>
            <a:endParaRPr lang="en-US"/>
          </a:p>
        </p:txBody>
      </p:sp>
    </p:spTree>
    <p:extLst>
      <p:ext uri="{BB962C8B-B14F-4D97-AF65-F5344CB8AC3E}">
        <p14:creationId xmlns:p14="http://schemas.microsoft.com/office/powerpoint/2010/main" val="18891105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6159-A681-43AA-901E-CEB454C15251}"/>
              </a:ext>
            </a:extLst>
          </p:cNvPr>
          <p:cNvSpPr>
            <a:spLocks noGrp="1"/>
          </p:cNvSpPr>
          <p:nvPr>
            <p:ph type="title"/>
          </p:nvPr>
        </p:nvSpPr>
        <p:spPr>
          <a:xfrm>
            <a:off x="457200" y="136524"/>
            <a:ext cx="8229600" cy="470305"/>
          </a:xfrm>
        </p:spPr>
        <p:txBody>
          <a:bodyPr>
            <a:noAutofit/>
          </a:bodyPr>
          <a:lstStyle/>
          <a:p>
            <a:r>
              <a:rPr lang="en-US" sz="3200" b="1" dirty="0"/>
              <a:t>Curriculum Map</a:t>
            </a:r>
          </a:p>
        </p:txBody>
      </p:sp>
      <p:sp>
        <p:nvSpPr>
          <p:cNvPr id="3" name="Content Placeholder 2">
            <a:extLst>
              <a:ext uri="{FF2B5EF4-FFF2-40B4-BE49-F238E27FC236}">
                <a16:creationId xmlns:a16="http://schemas.microsoft.com/office/drawing/2014/main" id="{6B553F06-BBC1-4C68-8773-EFF55CE09AAD}"/>
              </a:ext>
            </a:extLst>
          </p:cNvPr>
          <p:cNvSpPr>
            <a:spLocks noGrp="1"/>
          </p:cNvSpPr>
          <p:nvPr>
            <p:ph idx="1"/>
          </p:nvPr>
        </p:nvSpPr>
        <p:spPr>
          <a:xfrm>
            <a:off x="390698" y="1064030"/>
            <a:ext cx="8296102" cy="5292322"/>
          </a:xfrm>
        </p:spPr>
        <p:txBody>
          <a:bodyPr/>
          <a:lstStyle/>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Curriculum mapping is the </a:t>
            </a:r>
            <a:r>
              <a:rPr lang="en-US" sz="2400" b="0" i="0" u="none" strike="noStrike" baseline="0" dirty="0" err="1">
                <a:solidFill>
                  <a:srgbClr val="000000"/>
                </a:solidFill>
                <a:latin typeface="Arial" panose="020B0604020202020204" pitchFamily="34" charset="0"/>
              </a:rPr>
              <a:t>rocess</a:t>
            </a:r>
            <a:r>
              <a:rPr lang="en-US" sz="2400" b="0" i="0" u="none" strike="noStrike" baseline="0" dirty="0">
                <a:solidFill>
                  <a:srgbClr val="000000"/>
                </a:solidFill>
                <a:latin typeface="Arial" panose="020B0604020202020204" pitchFamily="34" charset="0"/>
              </a:rPr>
              <a:t> of matching learning outcomes with elements of the curriculum to create an alignment between goals and learning opportunities</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May be done at the institutional, program, or course level</a:t>
            </a:r>
          </a:p>
          <a:p>
            <a:endParaRPr lang="en-US" sz="240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For the purposes of assessing program learning outcomes, curriculum mapping visually represents key elements of a program and how they contribute to student learning</a:t>
            </a:r>
          </a:p>
          <a:p>
            <a:endParaRPr lang="en-US" dirty="0"/>
          </a:p>
        </p:txBody>
      </p:sp>
      <p:sp>
        <p:nvSpPr>
          <p:cNvPr id="4" name="Slide Number Placeholder 3">
            <a:extLst>
              <a:ext uri="{FF2B5EF4-FFF2-40B4-BE49-F238E27FC236}">
                <a16:creationId xmlns:a16="http://schemas.microsoft.com/office/drawing/2014/main" id="{142C4B2A-7B18-4309-8C45-28138D007815}"/>
              </a:ext>
            </a:extLst>
          </p:cNvPr>
          <p:cNvSpPr>
            <a:spLocks noGrp="1"/>
          </p:cNvSpPr>
          <p:nvPr>
            <p:ph type="sldNum" sz="quarter" idx="12"/>
          </p:nvPr>
        </p:nvSpPr>
        <p:spPr/>
        <p:txBody>
          <a:bodyPr/>
          <a:lstStyle/>
          <a:p>
            <a:fld id="{EDEE55E8-F8E4-4D77-BFDC-EB91F184E052}" type="slidenum">
              <a:rPr lang="en-US" smtClean="0"/>
              <a:pPr/>
              <a:t>100</a:t>
            </a:fld>
            <a:endParaRPr lang="en-US"/>
          </a:p>
        </p:txBody>
      </p:sp>
    </p:spTree>
    <p:extLst>
      <p:ext uri="{BB962C8B-B14F-4D97-AF65-F5344CB8AC3E}">
        <p14:creationId xmlns:p14="http://schemas.microsoft.com/office/powerpoint/2010/main" val="35051982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6159-A681-43AA-901E-CEB454C15251}"/>
              </a:ext>
            </a:extLst>
          </p:cNvPr>
          <p:cNvSpPr>
            <a:spLocks noGrp="1"/>
          </p:cNvSpPr>
          <p:nvPr>
            <p:ph type="title"/>
          </p:nvPr>
        </p:nvSpPr>
        <p:spPr>
          <a:xfrm>
            <a:off x="457200" y="136524"/>
            <a:ext cx="8229600" cy="470305"/>
          </a:xfrm>
        </p:spPr>
        <p:txBody>
          <a:bodyPr>
            <a:noAutofit/>
          </a:bodyPr>
          <a:lstStyle/>
          <a:p>
            <a:r>
              <a:rPr lang="en-US" sz="3200" b="1" dirty="0"/>
              <a:t>Curriculum Map</a:t>
            </a:r>
          </a:p>
        </p:txBody>
      </p:sp>
      <p:sp>
        <p:nvSpPr>
          <p:cNvPr id="3" name="Content Placeholder 2">
            <a:extLst>
              <a:ext uri="{FF2B5EF4-FFF2-40B4-BE49-F238E27FC236}">
                <a16:creationId xmlns:a16="http://schemas.microsoft.com/office/drawing/2014/main" id="{6B553F06-BBC1-4C68-8773-EFF55CE09AAD}"/>
              </a:ext>
            </a:extLst>
          </p:cNvPr>
          <p:cNvSpPr>
            <a:spLocks noGrp="1"/>
          </p:cNvSpPr>
          <p:nvPr>
            <p:ph idx="1"/>
          </p:nvPr>
        </p:nvSpPr>
        <p:spPr>
          <a:xfrm>
            <a:off x="390698" y="1064030"/>
            <a:ext cx="8296102" cy="5292322"/>
          </a:xfrm>
        </p:spPr>
        <p:txBody>
          <a:bodyPr/>
          <a:lstStyle/>
          <a:p>
            <a:pPr algn="l"/>
            <a:endParaRPr lang="en-US" sz="18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May be done at the institutional, program, or course level</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For the purposes of assessing program learning outcomes, curriculum mapping visually represents key elements of a program and how they contribute to student learning</a:t>
            </a:r>
          </a:p>
          <a:p>
            <a:endParaRPr lang="en-US" dirty="0"/>
          </a:p>
        </p:txBody>
      </p:sp>
      <p:sp>
        <p:nvSpPr>
          <p:cNvPr id="4" name="Slide Number Placeholder 3">
            <a:extLst>
              <a:ext uri="{FF2B5EF4-FFF2-40B4-BE49-F238E27FC236}">
                <a16:creationId xmlns:a16="http://schemas.microsoft.com/office/drawing/2014/main" id="{142C4B2A-7B18-4309-8C45-28138D007815}"/>
              </a:ext>
            </a:extLst>
          </p:cNvPr>
          <p:cNvSpPr>
            <a:spLocks noGrp="1"/>
          </p:cNvSpPr>
          <p:nvPr>
            <p:ph type="sldNum" sz="quarter" idx="12"/>
          </p:nvPr>
        </p:nvSpPr>
        <p:spPr/>
        <p:txBody>
          <a:bodyPr/>
          <a:lstStyle/>
          <a:p>
            <a:fld id="{EDEE55E8-F8E4-4D77-BFDC-EB91F184E052}" type="slidenum">
              <a:rPr lang="en-US" smtClean="0"/>
              <a:pPr/>
              <a:t>101</a:t>
            </a:fld>
            <a:endParaRPr lang="en-US"/>
          </a:p>
        </p:txBody>
      </p:sp>
    </p:spTree>
    <p:extLst>
      <p:ext uri="{BB962C8B-B14F-4D97-AF65-F5344CB8AC3E}">
        <p14:creationId xmlns:p14="http://schemas.microsoft.com/office/powerpoint/2010/main" val="21070347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6159-A681-43AA-901E-CEB454C15251}"/>
              </a:ext>
            </a:extLst>
          </p:cNvPr>
          <p:cNvSpPr>
            <a:spLocks noGrp="1"/>
          </p:cNvSpPr>
          <p:nvPr>
            <p:ph type="title"/>
          </p:nvPr>
        </p:nvSpPr>
        <p:spPr>
          <a:xfrm>
            <a:off x="457200" y="136524"/>
            <a:ext cx="8229600" cy="470305"/>
          </a:xfrm>
        </p:spPr>
        <p:txBody>
          <a:bodyPr>
            <a:noAutofit/>
          </a:bodyPr>
          <a:lstStyle/>
          <a:p>
            <a:r>
              <a:rPr lang="en-US" sz="3200" b="1" dirty="0"/>
              <a:t>Curriculum Map</a:t>
            </a:r>
          </a:p>
        </p:txBody>
      </p:sp>
      <p:sp>
        <p:nvSpPr>
          <p:cNvPr id="3" name="Content Placeholder 2">
            <a:extLst>
              <a:ext uri="{FF2B5EF4-FFF2-40B4-BE49-F238E27FC236}">
                <a16:creationId xmlns:a16="http://schemas.microsoft.com/office/drawing/2014/main" id="{6B553F06-BBC1-4C68-8773-EFF55CE09AAD}"/>
              </a:ext>
            </a:extLst>
          </p:cNvPr>
          <p:cNvSpPr>
            <a:spLocks noGrp="1"/>
          </p:cNvSpPr>
          <p:nvPr>
            <p:ph idx="1"/>
          </p:nvPr>
        </p:nvSpPr>
        <p:spPr>
          <a:xfrm>
            <a:off x="390698" y="1064030"/>
            <a:ext cx="8296102" cy="5292322"/>
          </a:xfrm>
        </p:spPr>
        <p:txBody>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May be done at the institutional, program, or course level</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For the purposes of assessing program learning outcomes, curriculum mapping visually represents key elements of a program and how they contribute to student learning</a:t>
            </a:r>
          </a:p>
          <a:p>
            <a:endParaRPr lang="en-US" sz="240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Helps identify gaps as well as opportunities for assessment</a:t>
            </a:r>
          </a:p>
          <a:p>
            <a:endParaRPr lang="en-US" dirty="0"/>
          </a:p>
        </p:txBody>
      </p:sp>
      <p:sp>
        <p:nvSpPr>
          <p:cNvPr id="4" name="Slide Number Placeholder 3">
            <a:extLst>
              <a:ext uri="{FF2B5EF4-FFF2-40B4-BE49-F238E27FC236}">
                <a16:creationId xmlns:a16="http://schemas.microsoft.com/office/drawing/2014/main" id="{142C4B2A-7B18-4309-8C45-28138D007815}"/>
              </a:ext>
            </a:extLst>
          </p:cNvPr>
          <p:cNvSpPr>
            <a:spLocks noGrp="1"/>
          </p:cNvSpPr>
          <p:nvPr>
            <p:ph type="sldNum" sz="quarter" idx="12"/>
          </p:nvPr>
        </p:nvSpPr>
        <p:spPr/>
        <p:txBody>
          <a:bodyPr/>
          <a:lstStyle/>
          <a:p>
            <a:fld id="{EDEE55E8-F8E4-4D77-BFDC-EB91F184E052}" type="slidenum">
              <a:rPr lang="en-US" smtClean="0"/>
              <a:pPr/>
              <a:t>102</a:t>
            </a:fld>
            <a:endParaRPr lang="en-US"/>
          </a:p>
        </p:txBody>
      </p:sp>
    </p:spTree>
    <p:extLst>
      <p:ext uri="{BB962C8B-B14F-4D97-AF65-F5344CB8AC3E}">
        <p14:creationId xmlns:p14="http://schemas.microsoft.com/office/powerpoint/2010/main" val="38933430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6159-A681-43AA-901E-CEB454C15251}"/>
              </a:ext>
            </a:extLst>
          </p:cNvPr>
          <p:cNvSpPr>
            <a:spLocks noGrp="1"/>
          </p:cNvSpPr>
          <p:nvPr>
            <p:ph type="title"/>
          </p:nvPr>
        </p:nvSpPr>
        <p:spPr>
          <a:xfrm>
            <a:off x="457200" y="136524"/>
            <a:ext cx="8229600" cy="470305"/>
          </a:xfrm>
        </p:spPr>
        <p:txBody>
          <a:bodyPr>
            <a:noAutofit/>
          </a:bodyPr>
          <a:lstStyle/>
          <a:p>
            <a:r>
              <a:rPr lang="en-US" sz="3200" b="1" dirty="0"/>
              <a:t>Curriculum Map</a:t>
            </a:r>
          </a:p>
        </p:txBody>
      </p:sp>
      <p:sp>
        <p:nvSpPr>
          <p:cNvPr id="3" name="Content Placeholder 2">
            <a:extLst>
              <a:ext uri="{FF2B5EF4-FFF2-40B4-BE49-F238E27FC236}">
                <a16:creationId xmlns:a16="http://schemas.microsoft.com/office/drawing/2014/main" id="{6B553F06-BBC1-4C68-8773-EFF55CE09AAD}"/>
              </a:ext>
            </a:extLst>
          </p:cNvPr>
          <p:cNvSpPr>
            <a:spLocks noGrp="1"/>
          </p:cNvSpPr>
          <p:nvPr>
            <p:ph idx="1"/>
          </p:nvPr>
        </p:nvSpPr>
        <p:spPr>
          <a:xfrm>
            <a:off x="390698" y="1064030"/>
            <a:ext cx="8296102" cy="5292322"/>
          </a:xfrm>
        </p:spPr>
        <p:txBody>
          <a:bodyPr>
            <a:normAutofit lnSpcReduction="10000"/>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800" b="0" i="0" u="none" strike="noStrike" baseline="0" dirty="0">
                <a:solidFill>
                  <a:srgbClr val="000000"/>
                </a:solidFill>
                <a:latin typeface="Arial" panose="020B0604020202020204" pitchFamily="34" charset="0"/>
              </a:rPr>
              <a:t>A template with a column for each learning outcome and a row for each course or event/experience (additional experiences could include advising sessions, internships, a departmental symposium, and so on)</a:t>
            </a:r>
          </a:p>
          <a:p>
            <a:endParaRPr lang="en-US" sz="2800" b="0" i="0" u="none" strike="noStrike" baseline="0" dirty="0">
              <a:solidFill>
                <a:srgbClr val="000000"/>
              </a:solidFill>
              <a:latin typeface="Arial" panose="020B0604020202020204" pitchFamily="34" charset="0"/>
            </a:endParaRPr>
          </a:p>
          <a:p>
            <a:r>
              <a:rPr lang="en-US" sz="2800" b="0" i="0" u="none" strike="noStrike" baseline="0" dirty="0">
                <a:solidFill>
                  <a:srgbClr val="000000"/>
                </a:solidFill>
                <a:latin typeface="Arial" panose="020B0604020202020204" pitchFamily="34" charset="0"/>
              </a:rPr>
              <a:t>In the boxes, indicate courses or experiences where students are introduced to each outcome (I), where they have the opportunity to practice or develop competency (P), and where they would demonstrate mastery (M) </a:t>
            </a:r>
            <a:endParaRPr lang="en-US" sz="4400" dirty="0"/>
          </a:p>
        </p:txBody>
      </p:sp>
      <p:sp>
        <p:nvSpPr>
          <p:cNvPr id="4" name="Slide Number Placeholder 3">
            <a:extLst>
              <a:ext uri="{FF2B5EF4-FFF2-40B4-BE49-F238E27FC236}">
                <a16:creationId xmlns:a16="http://schemas.microsoft.com/office/drawing/2014/main" id="{142C4B2A-7B18-4309-8C45-28138D007815}"/>
              </a:ext>
            </a:extLst>
          </p:cNvPr>
          <p:cNvSpPr>
            <a:spLocks noGrp="1"/>
          </p:cNvSpPr>
          <p:nvPr>
            <p:ph type="sldNum" sz="quarter" idx="12"/>
          </p:nvPr>
        </p:nvSpPr>
        <p:spPr/>
        <p:txBody>
          <a:bodyPr/>
          <a:lstStyle/>
          <a:p>
            <a:fld id="{EDEE55E8-F8E4-4D77-BFDC-EB91F184E052}" type="slidenum">
              <a:rPr lang="en-US" smtClean="0"/>
              <a:pPr/>
              <a:t>103</a:t>
            </a:fld>
            <a:endParaRPr lang="en-US"/>
          </a:p>
        </p:txBody>
      </p:sp>
    </p:spTree>
    <p:extLst>
      <p:ext uri="{BB962C8B-B14F-4D97-AF65-F5344CB8AC3E}">
        <p14:creationId xmlns:p14="http://schemas.microsoft.com/office/powerpoint/2010/main" val="32050412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6159-A681-43AA-901E-CEB454C15251}"/>
              </a:ext>
            </a:extLst>
          </p:cNvPr>
          <p:cNvSpPr>
            <a:spLocks noGrp="1"/>
          </p:cNvSpPr>
          <p:nvPr>
            <p:ph type="title"/>
          </p:nvPr>
        </p:nvSpPr>
        <p:spPr>
          <a:xfrm>
            <a:off x="457200" y="136524"/>
            <a:ext cx="8229600" cy="470305"/>
          </a:xfrm>
        </p:spPr>
        <p:txBody>
          <a:bodyPr>
            <a:noAutofit/>
          </a:bodyPr>
          <a:lstStyle/>
          <a:p>
            <a:r>
              <a:rPr lang="en-US" sz="3200" b="1" dirty="0"/>
              <a:t>Curriculum Map</a:t>
            </a:r>
          </a:p>
        </p:txBody>
      </p:sp>
      <p:sp>
        <p:nvSpPr>
          <p:cNvPr id="3" name="Content Placeholder 2">
            <a:extLst>
              <a:ext uri="{FF2B5EF4-FFF2-40B4-BE49-F238E27FC236}">
                <a16:creationId xmlns:a16="http://schemas.microsoft.com/office/drawing/2014/main" id="{6B553F06-BBC1-4C68-8773-EFF55CE09AAD}"/>
              </a:ext>
            </a:extLst>
          </p:cNvPr>
          <p:cNvSpPr>
            <a:spLocks noGrp="1"/>
          </p:cNvSpPr>
          <p:nvPr>
            <p:ph idx="1"/>
          </p:nvPr>
        </p:nvSpPr>
        <p:spPr>
          <a:xfrm>
            <a:off x="390698" y="1064030"/>
            <a:ext cx="8296102" cy="5292322"/>
          </a:xfrm>
        </p:spPr>
        <p:txBody>
          <a:bodyPr>
            <a:normAutofit/>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Be sure to include special or distinctive program elements, even if they are not traditional for-credit course experiences. (Examples: student research symposium, advising sessions, portfolios, performances, mock interviews, internships, </a:t>
            </a:r>
            <a:r>
              <a:rPr lang="en-US" sz="2400" b="0" i="0" u="none" strike="noStrike" baseline="0" dirty="0" err="1">
                <a:solidFill>
                  <a:srgbClr val="000000"/>
                </a:solidFill>
                <a:latin typeface="Arial" panose="020B0604020202020204" pitchFamily="34" charset="0"/>
              </a:rPr>
              <a:t>practica</a:t>
            </a:r>
            <a:r>
              <a:rPr lang="en-US" sz="2400" b="0" i="0" u="none" strike="noStrike" baseline="0" dirty="0">
                <a:solidFill>
                  <a:srgbClr val="000000"/>
                </a:solidFill>
                <a:latin typeface="Arial" panose="020B0604020202020204" pitchFamily="34" charset="0"/>
              </a:rPr>
              <a:t>)</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Often in looking at a curriculum map, a program is able to decide that there are enough assessment opportunities already embedded in the program that there is no need for an “outside” assessment such as a standardized test (that may not be well aligned with program objectives).</a:t>
            </a:r>
            <a:endParaRPr lang="en-US" sz="5400" dirty="0"/>
          </a:p>
        </p:txBody>
      </p:sp>
      <p:sp>
        <p:nvSpPr>
          <p:cNvPr id="4" name="Slide Number Placeholder 3">
            <a:extLst>
              <a:ext uri="{FF2B5EF4-FFF2-40B4-BE49-F238E27FC236}">
                <a16:creationId xmlns:a16="http://schemas.microsoft.com/office/drawing/2014/main" id="{142C4B2A-7B18-4309-8C45-28138D007815}"/>
              </a:ext>
            </a:extLst>
          </p:cNvPr>
          <p:cNvSpPr>
            <a:spLocks noGrp="1"/>
          </p:cNvSpPr>
          <p:nvPr>
            <p:ph type="sldNum" sz="quarter" idx="12"/>
          </p:nvPr>
        </p:nvSpPr>
        <p:spPr/>
        <p:txBody>
          <a:bodyPr/>
          <a:lstStyle/>
          <a:p>
            <a:fld id="{EDEE55E8-F8E4-4D77-BFDC-EB91F184E052}" type="slidenum">
              <a:rPr lang="en-US" smtClean="0"/>
              <a:pPr/>
              <a:t>104</a:t>
            </a:fld>
            <a:endParaRPr lang="en-US"/>
          </a:p>
        </p:txBody>
      </p:sp>
    </p:spTree>
    <p:extLst>
      <p:ext uri="{BB962C8B-B14F-4D97-AF65-F5344CB8AC3E}">
        <p14:creationId xmlns:p14="http://schemas.microsoft.com/office/powerpoint/2010/main" val="18537642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D215E4-5530-4448-B093-9943E7FAB571}"/>
              </a:ext>
            </a:extLst>
          </p:cNvPr>
          <p:cNvSpPr>
            <a:spLocks noGrp="1"/>
          </p:cNvSpPr>
          <p:nvPr>
            <p:ph type="sldNum" sz="quarter" idx="12"/>
          </p:nvPr>
        </p:nvSpPr>
        <p:spPr/>
        <p:txBody>
          <a:bodyPr/>
          <a:lstStyle/>
          <a:p>
            <a:fld id="{EDEE55E8-F8E4-4D77-BFDC-EB91F184E052}" type="slidenum">
              <a:rPr lang="en-US" smtClean="0"/>
              <a:pPr/>
              <a:t>105</a:t>
            </a:fld>
            <a:endParaRPr lang="en-US"/>
          </a:p>
        </p:txBody>
      </p:sp>
      <p:pic>
        <p:nvPicPr>
          <p:cNvPr id="4" name="Picture 3">
            <a:extLst>
              <a:ext uri="{FF2B5EF4-FFF2-40B4-BE49-F238E27FC236}">
                <a16:creationId xmlns:a16="http://schemas.microsoft.com/office/drawing/2014/main" id="{A9EEFCC4-2D8D-4D73-A078-1B3CD4CA9575}"/>
              </a:ext>
            </a:extLst>
          </p:cNvPr>
          <p:cNvPicPr>
            <a:picLocks noChangeAspect="1"/>
          </p:cNvPicPr>
          <p:nvPr/>
        </p:nvPicPr>
        <p:blipFill>
          <a:blip r:embed="rId2"/>
          <a:stretch>
            <a:fillRect/>
          </a:stretch>
        </p:blipFill>
        <p:spPr>
          <a:xfrm>
            <a:off x="190276" y="756462"/>
            <a:ext cx="8779158" cy="5535329"/>
          </a:xfrm>
          <a:prstGeom prst="rect">
            <a:avLst/>
          </a:prstGeom>
        </p:spPr>
      </p:pic>
    </p:spTree>
    <p:extLst>
      <p:ext uri="{BB962C8B-B14F-4D97-AF65-F5344CB8AC3E}">
        <p14:creationId xmlns:p14="http://schemas.microsoft.com/office/powerpoint/2010/main" val="42017224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4" y="108880"/>
            <a:ext cx="8229600" cy="500216"/>
          </a:xfrm>
        </p:spPr>
        <p:txBody>
          <a:bodyPr>
            <a:noAutofit/>
          </a:bodyPr>
          <a:lstStyle/>
          <a:p>
            <a:r>
              <a:rPr lang="en-US" sz="2000" b="1" dirty="0"/>
              <a:t>PETA KURIKULUM: </a:t>
            </a:r>
            <a:br>
              <a:rPr lang="en-US" sz="2000" b="1" dirty="0"/>
            </a:br>
            <a:r>
              <a:rPr lang="en-US" sz="2000" b="1" dirty="0"/>
              <a:t>MATA KULIAH/KEGIATAN PEMBELAJARAN DAN CAPAIAN PEMBELAJARAN</a:t>
            </a:r>
          </a:p>
        </p:txBody>
      </p:sp>
      <p:graphicFrame>
        <p:nvGraphicFramePr>
          <p:cNvPr id="3" name="Table 2"/>
          <p:cNvGraphicFramePr>
            <a:graphicFrameLocks noGrp="1"/>
          </p:cNvGraphicFramePr>
          <p:nvPr>
            <p:extLst>
              <p:ext uri="{D42A27DB-BD31-4B8C-83A1-F6EECF244321}">
                <p14:modId xmlns:p14="http://schemas.microsoft.com/office/powerpoint/2010/main" val="3035476736"/>
              </p:ext>
            </p:extLst>
          </p:nvPr>
        </p:nvGraphicFramePr>
        <p:xfrm>
          <a:off x="457200" y="952496"/>
          <a:ext cx="8229600" cy="4694220"/>
        </p:xfrm>
        <a:graphic>
          <a:graphicData uri="http://schemas.openxmlformats.org/drawingml/2006/table">
            <a:tbl>
              <a:tblPr firstRow="1" bandRow="1">
                <a:tableStyleId>{69C7853C-536D-4A76-A0AE-DD22124D55A5}</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469422">
                <a:tc>
                  <a:txBody>
                    <a:bodyPr/>
                    <a:lstStyle/>
                    <a:p>
                      <a:endParaRPr lang="en-US" dirty="0"/>
                    </a:p>
                  </a:txBody>
                  <a:tcPr/>
                </a:tc>
                <a:tc>
                  <a:txBody>
                    <a:bodyPr/>
                    <a:lstStyle/>
                    <a:p>
                      <a:pPr algn="ctr"/>
                      <a:r>
                        <a:rPr lang="en-US" sz="2400" dirty="0">
                          <a:solidFill>
                            <a:srgbClr val="000000"/>
                          </a:solidFill>
                        </a:rPr>
                        <a:t>CPL1</a:t>
                      </a:r>
                    </a:p>
                  </a:txBody>
                  <a:tcPr/>
                </a:tc>
                <a:tc>
                  <a:txBody>
                    <a:bodyPr/>
                    <a:lstStyle/>
                    <a:p>
                      <a:pPr algn="ctr"/>
                      <a:r>
                        <a:rPr lang="en-US" sz="2400" dirty="0">
                          <a:solidFill>
                            <a:srgbClr val="000000"/>
                          </a:solidFill>
                        </a:rPr>
                        <a:t>CPL2</a:t>
                      </a:r>
                    </a:p>
                  </a:txBody>
                  <a:tcPr/>
                </a:tc>
                <a:tc>
                  <a:txBody>
                    <a:bodyPr/>
                    <a:lstStyle/>
                    <a:p>
                      <a:pPr algn="ctr"/>
                      <a:r>
                        <a:rPr lang="en-US" sz="2400" dirty="0">
                          <a:solidFill>
                            <a:srgbClr val="000000"/>
                          </a:solidFill>
                        </a:rPr>
                        <a:t>CPL3</a:t>
                      </a:r>
                    </a:p>
                  </a:txBody>
                  <a:tcPr/>
                </a:tc>
                <a:tc>
                  <a:txBody>
                    <a:bodyPr/>
                    <a:lstStyle/>
                    <a:p>
                      <a:pPr algn="ctr"/>
                      <a:r>
                        <a:rPr lang="en-US" sz="2400" dirty="0">
                          <a:solidFill>
                            <a:srgbClr val="000000"/>
                          </a:solidFill>
                        </a:rPr>
                        <a:t>CPL4</a:t>
                      </a:r>
                    </a:p>
                  </a:txBody>
                  <a:tcPr/>
                </a:tc>
                <a:tc>
                  <a:txBody>
                    <a:bodyPr/>
                    <a:lstStyle/>
                    <a:p>
                      <a:pPr algn="ctr"/>
                      <a:r>
                        <a:rPr lang="en-US" sz="2400" dirty="0">
                          <a:solidFill>
                            <a:srgbClr val="000000"/>
                          </a:solidFill>
                        </a:rPr>
                        <a:t>CPL5</a:t>
                      </a:r>
                    </a:p>
                  </a:txBody>
                  <a:tcPr/>
                </a:tc>
                <a:extLst>
                  <a:ext uri="{0D108BD9-81ED-4DB2-BD59-A6C34878D82A}">
                    <a16:rowId xmlns:a16="http://schemas.microsoft.com/office/drawing/2014/main" val="10000"/>
                  </a:ext>
                </a:extLst>
              </a:tr>
              <a:tr h="469422">
                <a:tc>
                  <a:txBody>
                    <a:bodyPr/>
                    <a:lstStyle/>
                    <a:p>
                      <a:r>
                        <a:rPr lang="en-US" sz="2000" dirty="0"/>
                        <a:t>MK1</a:t>
                      </a:r>
                    </a:p>
                  </a:txBody>
                  <a:tcPr/>
                </a:tc>
                <a:tc>
                  <a:txBody>
                    <a:bodyPr/>
                    <a:lstStyle/>
                    <a:p>
                      <a:pPr algn="ctr"/>
                      <a:r>
                        <a:rPr lang="en-US" dirty="0"/>
                        <a:t>V</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V</a:t>
                      </a:r>
                    </a:p>
                  </a:txBody>
                  <a:tcPr/>
                </a:tc>
                <a:tc>
                  <a:txBody>
                    <a:bodyPr/>
                    <a:lstStyle/>
                    <a:p>
                      <a:pPr algn="ctr"/>
                      <a:endParaRPr lang="en-US"/>
                    </a:p>
                  </a:txBody>
                  <a:tcPr/>
                </a:tc>
                <a:extLst>
                  <a:ext uri="{0D108BD9-81ED-4DB2-BD59-A6C34878D82A}">
                    <a16:rowId xmlns:a16="http://schemas.microsoft.com/office/drawing/2014/main" val="10001"/>
                  </a:ext>
                </a:extLst>
              </a:tr>
              <a:tr h="469422">
                <a:tc>
                  <a:txBody>
                    <a:bodyPr/>
                    <a:lstStyle/>
                    <a:p>
                      <a:r>
                        <a:rPr lang="en-US" sz="2000" dirty="0"/>
                        <a:t>MK2</a:t>
                      </a:r>
                    </a:p>
                  </a:txBody>
                  <a:tcPr/>
                </a:tc>
                <a:tc>
                  <a:txBody>
                    <a:bodyPr/>
                    <a:lstStyle/>
                    <a:p>
                      <a:pPr algn="ctr"/>
                      <a:endParaRPr lang="en-US" dirty="0"/>
                    </a:p>
                  </a:txBody>
                  <a:tcPr/>
                </a:tc>
                <a:tc>
                  <a:txBody>
                    <a:bodyPr/>
                    <a:lstStyle/>
                    <a:p>
                      <a:pPr algn="ctr"/>
                      <a:r>
                        <a:rPr lang="en-US" dirty="0"/>
                        <a:t>VV</a:t>
                      </a:r>
                    </a:p>
                  </a:txBody>
                  <a:tcPr/>
                </a:tc>
                <a:tc>
                  <a:txBody>
                    <a:bodyPr/>
                    <a:lstStyle/>
                    <a:p>
                      <a:pPr algn="ctr"/>
                      <a:r>
                        <a:rPr lang="en-US" dirty="0"/>
                        <a:t>V</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469422">
                <a:tc>
                  <a:txBody>
                    <a:bodyPr/>
                    <a:lstStyle/>
                    <a:p>
                      <a:r>
                        <a:rPr lang="en-US" sz="2000" dirty="0"/>
                        <a:t>MK3</a:t>
                      </a:r>
                    </a:p>
                  </a:txBody>
                  <a:tcPr/>
                </a:tc>
                <a:tc>
                  <a:txBody>
                    <a:bodyPr/>
                    <a:lstStyle/>
                    <a:p>
                      <a:pPr algn="ctr"/>
                      <a:r>
                        <a:rPr lang="en-US" dirty="0"/>
                        <a:t>VVV</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V</a:t>
                      </a:r>
                    </a:p>
                  </a:txBody>
                  <a:tcPr/>
                </a:tc>
                <a:tc>
                  <a:txBody>
                    <a:bodyPr/>
                    <a:lstStyle/>
                    <a:p>
                      <a:pPr algn="ctr"/>
                      <a:r>
                        <a:rPr lang="en-US" dirty="0"/>
                        <a:t>V</a:t>
                      </a:r>
                    </a:p>
                  </a:txBody>
                  <a:tcPr/>
                </a:tc>
                <a:extLst>
                  <a:ext uri="{0D108BD9-81ED-4DB2-BD59-A6C34878D82A}">
                    <a16:rowId xmlns:a16="http://schemas.microsoft.com/office/drawing/2014/main" val="10003"/>
                  </a:ext>
                </a:extLst>
              </a:tr>
              <a:tr h="469422">
                <a:tc>
                  <a:txBody>
                    <a:bodyPr/>
                    <a:lstStyle/>
                    <a:p>
                      <a:r>
                        <a:rPr lang="en-US" sz="2000" dirty="0"/>
                        <a:t>MK4</a:t>
                      </a:r>
                    </a:p>
                  </a:txBody>
                  <a:tcPr/>
                </a:tc>
                <a:tc>
                  <a:txBody>
                    <a:bodyPr/>
                    <a:lstStyle/>
                    <a:p>
                      <a:pPr algn="ctr"/>
                      <a:r>
                        <a:rPr lang="en-US" dirty="0"/>
                        <a:t>V</a:t>
                      </a:r>
                    </a:p>
                  </a:txBody>
                  <a:tcPr/>
                </a:tc>
                <a:tc>
                  <a:txBody>
                    <a:bodyPr/>
                    <a:lstStyle/>
                    <a:p>
                      <a:pPr algn="ctr"/>
                      <a:r>
                        <a:rPr lang="en-US" dirty="0"/>
                        <a:t>VV</a:t>
                      </a:r>
                    </a:p>
                  </a:txBody>
                  <a:tcPr/>
                </a:tc>
                <a:tc>
                  <a:txBody>
                    <a:bodyPr/>
                    <a:lstStyle/>
                    <a:p>
                      <a:pPr algn="ctr"/>
                      <a:r>
                        <a:rPr lang="en-US" dirty="0"/>
                        <a:t>VV</a:t>
                      </a:r>
                    </a:p>
                  </a:txBody>
                  <a:tcPr/>
                </a:tc>
                <a:tc>
                  <a:txBody>
                    <a:bodyPr/>
                    <a:lstStyle/>
                    <a:p>
                      <a:pPr algn="ctr"/>
                      <a:r>
                        <a:rPr lang="en-US" dirty="0"/>
                        <a:t>V</a:t>
                      </a:r>
                    </a:p>
                  </a:txBody>
                  <a:tcPr/>
                </a:tc>
                <a:tc>
                  <a:txBody>
                    <a:bodyPr/>
                    <a:lstStyle/>
                    <a:p>
                      <a:pPr algn="ctr"/>
                      <a:r>
                        <a:rPr lang="en-US" dirty="0"/>
                        <a:t>V</a:t>
                      </a:r>
                    </a:p>
                  </a:txBody>
                  <a:tcPr/>
                </a:tc>
                <a:extLst>
                  <a:ext uri="{0D108BD9-81ED-4DB2-BD59-A6C34878D82A}">
                    <a16:rowId xmlns:a16="http://schemas.microsoft.com/office/drawing/2014/main" val="10004"/>
                  </a:ext>
                </a:extLst>
              </a:tr>
              <a:tr h="469422">
                <a:tc>
                  <a:txBody>
                    <a:bodyPr/>
                    <a:lstStyle/>
                    <a:p>
                      <a:r>
                        <a:rPr lang="en-US" sz="2000" dirty="0"/>
                        <a:t>MK5</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5"/>
                  </a:ext>
                </a:extLst>
              </a:tr>
              <a:tr h="469422">
                <a:tc>
                  <a:txBody>
                    <a:bodyPr/>
                    <a:lstStyle/>
                    <a:p>
                      <a:r>
                        <a:rPr lang="en-US" sz="2000" dirty="0"/>
                        <a:t>MK6</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6"/>
                  </a:ext>
                </a:extLst>
              </a:tr>
              <a:tr h="469422">
                <a:tc>
                  <a:txBody>
                    <a:bodyPr/>
                    <a:lstStyle/>
                    <a:p>
                      <a:r>
                        <a:rPr lang="en-US" sz="2000" dirty="0"/>
                        <a:t>MK7</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7"/>
                  </a:ext>
                </a:extLst>
              </a:tr>
              <a:tr h="469422">
                <a:tc>
                  <a:txBody>
                    <a:bodyPr/>
                    <a:lstStyle/>
                    <a:p>
                      <a:r>
                        <a:rPr lang="en-US" sz="2000" dirty="0"/>
                        <a:t>MK8</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8"/>
                  </a:ext>
                </a:extLst>
              </a:tr>
              <a:tr h="469422">
                <a:tc>
                  <a:txBody>
                    <a:bodyPr/>
                    <a:lstStyle/>
                    <a:p>
                      <a:r>
                        <a:rPr lang="en-US" sz="2000" dirty="0"/>
                        <a:t>MK9</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457200" y="5914847"/>
            <a:ext cx="8528042" cy="369332"/>
          </a:xfrm>
          <a:prstGeom prst="rect">
            <a:avLst/>
          </a:prstGeom>
          <a:noFill/>
        </p:spPr>
        <p:txBody>
          <a:bodyPr wrap="square" rtlCol="0">
            <a:spAutoFit/>
          </a:bodyPr>
          <a:lstStyle/>
          <a:p>
            <a:r>
              <a:rPr lang="en-US" b="1" dirty="0"/>
              <a:t>V</a:t>
            </a:r>
            <a:r>
              <a:rPr lang="en-US" dirty="0"/>
              <a:t>= BERHUBUNGAN LEMAH  </a:t>
            </a:r>
            <a:r>
              <a:rPr lang="en-US" b="1" dirty="0"/>
              <a:t>VV</a:t>
            </a:r>
            <a:r>
              <a:rPr lang="en-US" dirty="0"/>
              <a:t>= BERHUBUNGAN SEDANG  </a:t>
            </a:r>
            <a:r>
              <a:rPr lang="en-US" b="1" dirty="0"/>
              <a:t>VVV</a:t>
            </a:r>
            <a:r>
              <a:rPr lang="en-US" dirty="0"/>
              <a:t>=BERHUBUNGAN KUAT </a:t>
            </a:r>
          </a:p>
        </p:txBody>
      </p:sp>
      <p:sp>
        <p:nvSpPr>
          <p:cNvPr id="6" name="Slide Number Placeholder 5"/>
          <p:cNvSpPr>
            <a:spLocks noGrp="1"/>
          </p:cNvSpPr>
          <p:nvPr>
            <p:ph type="sldNum" sz="quarter" idx="12"/>
          </p:nvPr>
        </p:nvSpPr>
        <p:spPr/>
        <p:txBody>
          <a:bodyPr/>
          <a:lstStyle/>
          <a:p>
            <a:fld id="{EDEE55E8-F8E4-4D77-BFDC-EB91F184E052}" type="slidenum">
              <a:rPr lang="en-US" smtClean="0"/>
              <a:pPr/>
              <a:t>106</a:t>
            </a:fld>
            <a:endParaRPr lang="en-US"/>
          </a:p>
        </p:txBody>
      </p:sp>
    </p:spTree>
    <p:extLst>
      <p:ext uri="{BB962C8B-B14F-4D97-AF65-F5344CB8AC3E}">
        <p14:creationId xmlns:p14="http://schemas.microsoft.com/office/powerpoint/2010/main" val="14831837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790" y="1530"/>
            <a:ext cx="8487174" cy="500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PETA KURIKULUM: </a:t>
            </a:r>
            <a:br>
              <a:rPr lang="en-US" sz="2000" b="1" dirty="0"/>
            </a:br>
            <a:r>
              <a:rPr lang="en-US" sz="2000" b="1" dirty="0"/>
              <a:t>MATA KULIAH/KEGIATAN PEMBELAJARAN DAN  LEVEL PEMBELAJARAN</a:t>
            </a:r>
          </a:p>
        </p:txBody>
      </p:sp>
      <p:graphicFrame>
        <p:nvGraphicFramePr>
          <p:cNvPr id="3" name="Table 2"/>
          <p:cNvGraphicFramePr>
            <a:graphicFrameLocks noGrp="1"/>
          </p:cNvGraphicFramePr>
          <p:nvPr>
            <p:extLst>
              <p:ext uri="{D42A27DB-BD31-4B8C-83A1-F6EECF244321}">
                <p14:modId xmlns:p14="http://schemas.microsoft.com/office/powerpoint/2010/main" val="95460984"/>
              </p:ext>
            </p:extLst>
          </p:nvPr>
        </p:nvGraphicFramePr>
        <p:xfrm>
          <a:off x="156570" y="998878"/>
          <a:ext cx="8819988" cy="4694220"/>
        </p:xfrm>
        <a:graphic>
          <a:graphicData uri="http://schemas.openxmlformats.org/drawingml/2006/table">
            <a:tbl>
              <a:tblPr firstRow="1" bandRow="1">
                <a:tableStyleId>{69C7853C-536D-4A76-A0AE-DD22124D55A5}</a:tableStyleId>
              </a:tblPr>
              <a:tblGrid>
                <a:gridCol w="721890">
                  <a:extLst>
                    <a:ext uri="{9D8B030D-6E8A-4147-A177-3AD203B41FA5}">
                      <a16:colId xmlns:a16="http://schemas.microsoft.com/office/drawing/2014/main" val="20000"/>
                    </a:ext>
                  </a:extLst>
                </a:gridCol>
                <a:gridCol w="1678001">
                  <a:extLst>
                    <a:ext uri="{9D8B030D-6E8A-4147-A177-3AD203B41FA5}">
                      <a16:colId xmlns:a16="http://schemas.microsoft.com/office/drawing/2014/main" val="20001"/>
                    </a:ext>
                  </a:extLst>
                </a:gridCol>
                <a:gridCol w="1705665">
                  <a:extLst>
                    <a:ext uri="{9D8B030D-6E8A-4147-A177-3AD203B41FA5}">
                      <a16:colId xmlns:a16="http://schemas.microsoft.com/office/drawing/2014/main" val="20002"/>
                    </a:ext>
                  </a:extLst>
                </a:gridCol>
                <a:gridCol w="1078579">
                  <a:extLst>
                    <a:ext uri="{9D8B030D-6E8A-4147-A177-3AD203B41FA5}">
                      <a16:colId xmlns:a16="http://schemas.microsoft.com/office/drawing/2014/main" val="20003"/>
                    </a:ext>
                  </a:extLst>
                </a:gridCol>
                <a:gridCol w="1252543">
                  <a:extLst>
                    <a:ext uri="{9D8B030D-6E8A-4147-A177-3AD203B41FA5}">
                      <a16:colId xmlns:a16="http://schemas.microsoft.com/office/drawing/2014/main" val="20004"/>
                    </a:ext>
                  </a:extLst>
                </a:gridCol>
                <a:gridCol w="1287336">
                  <a:extLst>
                    <a:ext uri="{9D8B030D-6E8A-4147-A177-3AD203B41FA5}">
                      <a16:colId xmlns:a16="http://schemas.microsoft.com/office/drawing/2014/main" val="20005"/>
                    </a:ext>
                  </a:extLst>
                </a:gridCol>
                <a:gridCol w="1095974">
                  <a:extLst>
                    <a:ext uri="{9D8B030D-6E8A-4147-A177-3AD203B41FA5}">
                      <a16:colId xmlns:a16="http://schemas.microsoft.com/office/drawing/2014/main" val="20006"/>
                    </a:ext>
                  </a:extLst>
                </a:gridCol>
              </a:tblGrid>
              <a:tr h="469422">
                <a:tc>
                  <a:txBody>
                    <a:bodyPr/>
                    <a:lstStyle/>
                    <a:p>
                      <a:endParaRPr lang="en-US" dirty="0"/>
                    </a:p>
                  </a:txBody>
                  <a:tcPr/>
                </a:tc>
                <a:tc>
                  <a:txBody>
                    <a:bodyPr/>
                    <a:lstStyle/>
                    <a:p>
                      <a:pPr algn="ctr"/>
                      <a:r>
                        <a:rPr lang="en-US" sz="1600" dirty="0">
                          <a:solidFill>
                            <a:srgbClr val="000000"/>
                          </a:solidFill>
                        </a:rPr>
                        <a:t>REMEMBERING</a:t>
                      </a:r>
                    </a:p>
                  </a:txBody>
                  <a:tcPr/>
                </a:tc>
                <a:tc>
                  <a:txBody>
                    <a:bodyPr/>
                    <a:lstStyle/>
                    <a:p>
                      <a:pPr algn="ctr"/>
                      <a:r>
                        <a:rPr lang="en-US" sz="1600" dirty="0">
                          <a:solidFill>
                            <a:srgbClr val="000000"/>
                          </a:solidFill>
                        </a:rPr>
                        <a:t>UNDERSTANDING</a:t>
                      </a:r>
                    </a:p>
                  </a:txBody>
                  <a:tcPr/>
                </a:tc>
                <a:tc>
                  <a:txBody>
                    <a:bodyPr/>
                    <a:lstStyle/>
                    <a:p>
                      <a:pPr algn="ctr"/>
                      <a:r>
                        <a:rPr lang="en-US" sz="1600" dirty="0">
                          <a:solidFill>
                            <a:srgbClr val="000000"/>
                          </a:solidFill>
                        </a:rPr>
                        <a:t>APPLYING</a:t>
                      </a:r>
                    </a:p>
                  </a:txBody>
                  <a:tcPr/>
                </a:tc>
                <a:tc>
                  <a:txBody>
                    <a:bodyPr/>
                    <a:lstStyle/>
                    <a:p>
                      <a:pPr algn="ctr"/>
                      <a:r>
                        <a:rPr lang="en-US" sz="1600" dirty="0">
                          <a:solidFill>
                            <a:srgbClr val="000000"/>
                          </a:solidFill>
                        </a:rPr>
                        <a:t>ANALYZING </a:t>
                      </a:r>
                    </a:p>
                  </a:txBody>
                  <a:tcPr/>
                </a:tc>
                <a:tc>
                  <a:txBody>
                    <a:bodyPr/>
                    <a:lstStyle/>
                    <a:p>
                      <a:pPr algn="ctr"/>
                      <a:r>
                        <a:rPr lang="en-US" sz="1600" dirty="0">
                          <a:solidFill>
                            <a:srgbClr val="000000"/>
                          </a:solidFill>
                        </a:rPr>
                        <a:t>EVALUATING</a:t>
                      </a:r>
                    </a:p>
                  </a:txBody>
                  <a:tcPr/>
                </a:tc>
                <a:tc>
                  <a:txBody>
                    <a:bodyPr/>
                    <a:lstStyle/>
                    <a:p>
                      <a:pPr algn="ctr"/>
                      <a:r>
                        <a:rPr lang="en-US" sz="1600" dirty="0">
                          <a:solidFill>
                            <a:srgbClr val="000000"/>
                          </a:solidFill>
                        </a:rPr>
                        <a:t>CREATING</a:t>
                      </a:r>
                    </a:p>
                  </a:txBody>
                  <a:tcPr/>
                </a:tc>
                <a:extLst>
                  <a:ext uri="{0D108BD9-81ED-4DB2-BD59-A6C34878D82A}">
                    <a16:rowId xmlns:a16="http://schemas.microsoft.com/office/drawing/2014/main" val="10000"/>
                  </a:ext>
                </a:extLst>
              </a:tr>
              <a:tr h="469422">
                <a:tc>
                  <a:txBody>
                    <a:bodyPr/>
                    <a:lstStyle/>
                    <a:p>
                      <a:r>
                        <a:rPr lang="en-US" sz="2000" dirty="0"/>
                        <a:t>MK1</a:t>
                      </a:r>
                    </a:p>
                  </a:txBody>
                  <a:tcPr/>
                </a:tc>
                <a:tc>
                  <a:txBody>
                    <a:bodyPr/>
                    <a:lstStyle/>
                    <a:p>
                      <a:pPr algn="ctr"/>
                      <a:r>
                        <a:rPr lang="en-US" dirty="0"/>
                        <a:t>VVV</a:t>
                      </a:r>
                    </a:p>
                  </a:txBody>
                  <a:tcPr anchor="ctr"/>
                </a:tc>
                <a:tc>
                  <a:txBody>
                    <a:bodyPr/>
                    <a:lstStyle/>
                    <a:p>
                      <a:pPr algn="ctr"/>
                      <a:r>
                        <a:rPr lang="en-US" dirty="0"/>
                        <a:t>VVV</a:t>
                      </a:r>
                    </a:p>
                  </a:txBody>
                  <a:tcPr anchor="ctr"/>
                </a:tc>
                <a:tc>
                  <a:txBody>
                    <a:bodyPr/>
                    <a:lstStyle/>
                    <a:p>
                      <a:pPr algn="ctr"/>
                      <a:r>
                        <a:rPr lang="en-US" dirty="0"/>
                        <a:t>VVV</a:t>
                      </a:r>
                    </a:p>
                  </a:txBody>
                  <a:tcPr anchor="ctr"/>
                </a:tc>
                <a:tc>
                  <a:txBody>
                    <a:bodyPr/>
                    <a:lstStyle/>
                    <a:p>
                      <a:pPr algn="ctr"/>
                      <a:r>
                        <a:rPr lang="en-US" dirty="0"/>
                        <a:t>V</a:t>
                      </a:r>
                    </a:p>
                  </a:txBody>
                  <a:tcPr anchor="ctr"/>
                </a:tc>
                <a:tc>
                  <a:txBody>
                    <a:bodyPr/>
                    <a:lstStyle/>
                    <a:p>
                      <a:pPr algn="ctr"/>
                      <a:r>
                        <a:rPr lang="en-US" dirty="0"/>
                        <a:t>V</a:t>
                      </a:r>
                    </a:p>
                  </a:txBody>
                  <a:tcPr anchor="ctr"/>
                </a:tc>
                <a:tc>
                  <a:txBody>
                    <a:bodyPr/>
                    <a:lstStyle/>
                    <a:p>
                      <a:pPr algn="ctr"/>
                      <a:r>
                        <a:rPr lang="en-US" dirty="0"/>
                        <a:t>V</a:t>
                      </a:r>
                    </a:p>
                  </a:txBody>
                  <a:tcPr anchor="ctr"/>
                </a:tc>
                <a:extLst>
                  <a:ext uri="{0D108BD9-81ED-4DB2-BD59-A6C34878D82A}">
                    <a16:rowId xmlns:a16="http://schemas.microsoft.com/office/drawing/2014/main" val="10001"/>
                  </a:ext>
                </a:extLst>
              </a:tr>
              <a:tr h="469422">
                <a:tc>
                  <a:txBody>
                    <a:bodyPr/>
                    <a:lstStyle/>
                    <a:p>
                      <a:r>
                        <a:rPr lang="en-US" sz="2000" dirty="0"/>
                        <a:t>MK2</a:t>
                      </a:r>
                    </a:p>
                  </a:txBody>
                  <a:tcPr/>
                </a:tc>
                <a:tc>
                  <a:txBody>
                    <a:bodyPr/>
                    <a:lstStyle/>
                    <a:p>
                      <a:pPr algn="ctr"/>
                      <a:r>
                        <a:rPr lang="en-US" dirty="0"/>
                        <a:t>V</a:t>
                      </a:r>
                    </a:p>
                  </a:txBody>
                  <a:tcPr anchor="ctr"/>
                </a:tc>
                <a:tc>
                  <a:txBody>
                    <a:bodyPr/>
                    <a:lstStyle/>
                    <a:p>
                      <a:pPr algn="ctr"/>
                      <a:r>
                        <a:rPr lang="en-US" dirty="0"/>
                        <a:t>V</a:t>
                      </a:r>
                    </a:p>
                  </a:txBody>
                  <a:tcPr anchor="ctr"/>
                </a:tc>
                <a:tc>
                  <a:txBody>
                    <a:bodyPr/>
                    <a:lstStyle/>
                    <a:p>
                      <a:pPr algn="ctr"/>
                      <a:r>
                        <a:rPr lang="en-US" dirty="0"/>
                        <a:t>V</a:t>
                      </a:r>
                    </a:p>
                  </a:txBody>
                  <a:tcPr anchor="ctr"/>
                </a:tc>
                <a:tc>
                  <a:txBody>
                    <a:bodyPr/>
                    <a:lstStyle/>
                    <a:p>
                      <a:pPr algn="ctr"/>
                      <a:r>
                        <a:rPr lang="en-US" dirty="0"/>
                        <a:t>VVV</a:t>
                      </a:r>
                    </a:p>
                  </a:txBody>
                  <a:tcPr anchor="ctr"/>
                </a:tc>
                <a:tc>
                  <a:txBody>
                    <a:bodyPr/>
                    <a:lstStyle/>
                    <a:p>
                      <a:pPr algn="ctr"/>
                      <a:r>
                        <a:rPr lang="en-US" dirty="0"/>
                        <a:t>VV</a:t>
                      </a:r>
                    </a:p>
                  </a:txBody>
                  <a:tcPr anchor="ctr"/>
                </a:tc>
                <a:tc>
                  <a:txBody>
                    <a:bodyPr/>
                    <a:lstStyle/>
                    <a:p>
                      <a:pPr algn="ctr"/>
                      <a:r>
                        <a:rPr lang="en-US" dirty="0"/>
                        <a:t>VV</a:t>
                      </a:r>
                    </a:p>
                  </a:txBody>
                  <a:tcPr anchor="ctr"/>
                </a:tc>
                <a:extLst>
                  <a:ext uri="{0D108BD9-81ED-4DB2-BD59-A6C34878D82A}">
                    <a16:rowId xmlns:a16="http://schemas.microsoft.com/office/drawing/2014/main" val="10002"/>
                  </a:ext>
                </a:extLst>
              </a:tr>
              <a:tr h="469422">
                <a:tc>
                  <a:txBody>
                    <a:bodyPr/>
                    <a:lstStyle/>
                    <a:p>
                      <a:r>
                        <a:rPr lang="en-US" sz="2000" dirty="0"/>
                        <a:t>MK3</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0003"/>
                  </a:ext>
                </a:extLst>
              </a:tr>
              <a:tr h="469422">
                <a:tc>
                  <a:txBody>
                    <a:bodyPr/>
                    <a:lstStyle/>
                    <a:p>
                      <a:r>
                        <a:rPr lang="en-US" sz="2000" dirty="0"/>
                        <a:t>MK4</a:t>
                      </a:r>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4"/>
                  </a:ext>
                </a:extLst>
              </a:tr>
              <a:tr h="469422">
                <a:tc>
                  <a:txBody>
                    <a:bodyPr/>
                    <a:lstStyle/>
                    <a:p>
                      <a:r>
                        <a:rPr lang="en-US" sz="2000" dirty="0"/>
                        <a:t>MK5</a:t>
                      </a:r>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0005"/>
                  </a:ext>
                </a:extLst>
              </a:tr>
              <a:tr h="469422">
                <a:tc>
                  <a:txBody>
                    <a:bodyPr/>
                    <a:lstStyle/>
                    <a:p>
                      <a:r>
                        <a:rPr lang="en-US" sz="2000" dirty="0"/>
                        <a:t>MK6</a:t>
                      </a:r>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0006"/>
                  </a:ext>
                </a:extLst>
              </a:tr>
              <a:tr h="469422">
                <a:tc>
                  <a:txBody>
                    <a:bodyPr/>
                    <a:lstStyle/>
                    <a:p>
                      <a:r>
                        <a:rPr lang="en-US" sz="2000" dirty="0"/>
                        <a:t>MK7</a:t>
                      </a:r>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0007"/>
                  </a:ext>
                </a:extLst>
              </a:tr>
              <a:tr h="469422">
                <a:tc>
                  <a:txBody>
                    <a:bodyPr/>
                    <a:lstStyle/>
                    <a:p>
                      <a:r>
                        <a:rPr lang="en-US" sz="2000" dirty="0"/>
                        <a:t>MK8</a:t>
                      </a:r>
                    </a:p>
                  </a:txBody>
                  <a:tcPr/>
                </a:tc>
                <a:tc>
                  <a:txBody>
                    <a:bodyPr/>
                    <a:lstStyle/>
                    <a:p>
                      <a:pPr algn="ctr"/>
                      <a:r>
                        <a:rPr lang="en-US" dirty="0"/>
                        <a:t>VV</a:t>
                      </a:r>
                    </a:p>
                  </a:txBody>
                  <a:tcPr anchor="ctr"/>
                </a:tc>
                <a:tc>
                  <a:txBody>
                    <a:bodyPr/>
                    <a:lstStyle/>
                    <a:p>
                      <a:pPr algn="ctr"/>
                      <a:r>
                        <a:rPr lang="en-US" dirty="0"/>
                        <a:t>VV</a:t>
                      </a:r>
                    </a:p>
                  </a:txBody>
                  <a:tcPr anchor="ctr"/>
                </a:tc>
                <a:tc>
                  <a:txBody>
                    <a:bodyPr/>
                    <a:lstStyle/>
                    <a:p>
                      <a:pPr algn="ctr"/>
                      <a:r>
                        <a:rPr lang="en-US" dirty="0"/>
                        <a:t>VVV</a:t>
                      </a:r>
                    </a:p>
                  </a:txBody>
                  <a:tcPr anchor="ctr"/>
                </a:tc>
                <a:tc>
                  <a:txBody>
                    <a:bodyPr/>
                    <a:lstStyle/>
                    <a:p>
                      <a:pPr algn="ctr"/>
                      <a:r>
                        <a:rPr lang="en-US" dirty="0"/>
                        <a:t>VVV</a:t>
                      </a:r>
                    </a:p>
                  </a:txBody>
                  <a:tcPr anchor="ctr"/>
                </a:tc>
                <a:tc>
                  <a:txBody>
                    <a:bodyPr/>
                    <a:lstStyle/>
                    <a:p>
                      <a:pPr algn="ctr"/>
                      <a:r>
                        <a:rPr lang="en-US" dirty="0"/>
                        <a:t>VVV</a:t>
                      </a:r>
                    </a:p>
                  </a:txBody>
                  <a:tcPr anchor="ctr"/>
                </a:tc>
                <a:tc>
                  <a:txBody>
                    <a:bodyPr/>
                    <a:lstStyle/>
                    <a:p>
                      <a:pPr algn="ctr"/>
                      <a:r>
                        <a:rPr lang="en-US" dirty="0"/>
                        <a:t>VVV</a:t>
                      </a:r>
                    </a:p>
                  </a:txBody>
                  <a:tcPr anchor="ctr"/>
                </a:tc>
                <a:extLst>
                  <a:ext uri="{0D108BD9-81ED-4DB2-BD59-A6C34878D82A}">
                    <a16:rowId xmlns:a16="http://schemas.microsoft.com/office/drawing/2014/main" val="10008"/>
                  </a:ext>
                </a:extLst>
              </a:tr>
              <a:tr h="469422">
                <a:tc>
                  <a:txBody>
                    <a:bodyPr/>
                    <a:lstStyle/>
                    <a:p>
                      <a:r>
                        <a:rPr lang="en-US" sz="2000" dirty="0"/>
                        <a:t>MK9</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9"/>
                  </a:ext>
                </a:extLst>
              </a:tr>
            </a:tbl>
          </a:graphicData>
        </a:graphic>
      </p:graphicFrame>
      <p:sp>
        <p:nvSpPr>
          <p:cNvPr id="4" name="TextBox 3"/>
          <p:cNvSpPr txBox="1"/>
          <p:nvPr/>
        </p:nvSpPr>
        <p:spPr>
          <a:xfrm>
            <a:off x="457200" y="5914847"/>
            <a:ext cx="8528042" cy="369332"/>
          </a:xfrm>
          <a:prstGeom prst="rect">
            <a:avLst/>
          </a:prstGeom>
          <a:noFill/>
        </p:spPr>
        <p:txBody>
          <a:bodyPr wrap="square" rtlCol="0">
            <a:spAutoFit/>
          </a:bodyPr>
          <a:lstStyle/>
          <a:p>
            <a:r>
              <a:rPr lang="en-US" b="1" dirty="0"/>
              <a:t>V</a:t>
            </a:r>
            <a:r>
              <a:rPr lang="en-US" dirty="0"/>
              <a:t>= BERHUBUNGAN LEMAH  </a:t>
            </a:r>
            <a:r>
              <a:rPr lang="en-US" b="1" dirty="0"/>
              <a:t>VV</a:t>
            </a:r>
            <a:r>
              <a:rPr lang="en-US" dirty="0"/>
              <a:t>= BERHUBUNGAN SEDANG  </a:t>
            </a:r>
            <a:r>
              <a:rPr lang="en-US" b="1" dirty="0"/>
              <a:t>VVV</a:t>
            </a:r>
            <a:r>
              <a:rPr lang="en-US" dirty="0"/>
              <a:t>=BERHUBUNGAN KUAT </a:t>
            </a:r>
          </a:p>
        </p:txBody>
      </p:sp>
      <p:sp>
        <p:nvSpPr>
          <p:cNvPr id="6" name="Slide Number Placeholder 5"/>
          <p:cNvSpPr>
            <a:spLocks noGrp="1"/>
          </p:cNvSpPr>
          <p:nvPr>
            <p:ph type="sldNum" sz="quarter" idx="12"/>
          </p:nvPr>
        </p:nvSpPr>
        <p:spPr/>
        <p:txBody>
          <a:bodyPr/>
          <a:lstStyle/>
          <a:p>
            <a:fld id="{EDEE55E8-F8E4-4D77-BFDC-EB91F184E052}" type="slidenum">
              <a:rPr lang="en-US" smtClean="0"/>
              <a:pPr/>
              <a:t>107</a:t>
            </a:fld>
            <a:endParaRPr lang="en-US"/>
          </a:p>
        </p:txBody>
      </p:sp>
    </p:spTree>
    <p:extLst>
      <p:ext uri="{BB962C8B-B14F-4D97-AF65-F5344CB8AC3E}">
        <p14:creationId xmlns:p14="http://schemas.microsoft.com/office/powerpoint/2010/main" val="4552811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VIII. STUDY PROGRAM LEVELS</a:t>
            </a:r>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108</a:t>
            </a:fld>
            <a:endParaRPr lang="en-US"/>
          </a:p>
        </p:txBody>
      </p:sp>
    </p:spTree>
    <p:extLst>
      <p:ext uri="{BB962C8B-B14F-4D97-AF65-F5344CB8AC3E}">
        <p14:creationId xmlns:p14="http://schemas.microsoft.com/office/powerpoint/2010/main" val="25520810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602743"/>
            <a:ext cx="8763000" cy="563563"/>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chemeClr val="tx1"/>
                </a:solidFill>
              </a:rPr>
              <a:t>Tujuan Umum dan Esensi Pendidikan</a:t>
            </a:r>
          </a:p>
        </p:txBody>
      </p:sp>
      <p:graphicFrame>
        <p:nvGraphicFramePr>
          <p:cNvPr id="3" name="Group 38"/>
          <p:cNvGraphicFramePr>
            <a:graphicFrameLocks/>
          </p:cNvGraphicFramePr>
          <p:nvPr>
            <p:extLst>
              <p:ext uri="{D42A27DB-BD31-4B8C-83A1-F6EECF244321}">
                <p14:modId xmlns:p14="http://schemas.microsoft.com/office/powerpoint/2010/main" val="3752760447"/>
              </p:ext>
            </p:extLst>
          </p:nvPr>
        </p:nvGraphicFramePr>
        <p:xfrm>
          <a:off x="304800" y="1307593"/>
          <a:ext cx="8534400" cy="4407408"/>
        </p:xfrm>
        <a:graphic>
          <a:graphicData uri="http://schemas.openxmlformats.org/drawingml/2006/table">
            <a:tbl>
              <a:tblPr/>
              <a:tblGrid>
                <a:gridCol w="2057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Tahoma" pitchFamily="34" charset="0"/>
                          <a:cs typeface="Arial" charset="0"/>
                        </a:rPr>
                        <a:t>S1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Tahoma" pitchFamily="34" charset="0"/>
                          <a:cs typeface="Arial" charset="0"/>
                        </a:rPr>
                        <a:t>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Tahoma" pitchFamily="34" charset="0"/>
                          <a:cs typeface="Arial" charset="0"/>
                        </a:rPr>
                        <a:t>MSi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Tahoma" pitchFamily="34" charset="0"/>
                          <a:cs typeface="Arial" charset="0"/>
                        </a:rPr>
                        <a:t>S3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Acquiring basic knowledge and managerial skills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Developing interpersonal skills and basic abilities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Developing attitude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Understanding and applying knowledge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Developing managerial wisdom (judgments) and skills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Acquiring more specialized skills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Developing decision making and problem solving skills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Mastering knowledge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Developing research skills and teaching capabilities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Problem solvers utk masalah yang tidak biasa ditemukan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Developing knowledge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Tahoma" pitchFamily="34" charset="0"/>
                          <a:cs typeface="Arial" charset="0"/>
                        </a:rPr>
                        <a:t>Enhancing research competencies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EDEE55E8-F8E4-4D77-BFDC-EB91F184E052}" type="slidenum">
              <a:rPr lang="en-US" smtClean="0"/>
              <a:pPr/>
              <a:t>109</a:t>
            </a:fld>
            <a:endParaRPr lang="en-US"/>
          </a:p>
        </p:txBody>
      </p:sp>
    </p:spTree>
    <p:extLst>
      <p:ext uri="{BB962C8B-B14F-4D97-AF65-F5344CB8AC3E}">
        <p14:creationId xmlns:p14="http://schemas.microsoft.com/office/powerpoint/2010/main" val="53464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4918" y="204074"/>
            <a:ext cx="8229600" cy="118957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PENJAMINAN MUTU PEMBELAJARAN</a:t>
            </a:r>
            <a:endParaRPr lang="en-US" sz="2400" dirty="0"/>
          </a:p>
          <a:p>
            <a:r>
              <a:rPr lang="en-US" sz="2400" dirty="0"/>
              <a:t>(ASSURANCE OF LEARNING)</a:t>
            </a:r>
            <a:endParaRPr lang="en-US" sz="1800" dirty="0"/>
          </a:p>
          <a:p>
            <a:r>
              <a:rPr lang="en-US" sz="2400" b="1" dirty="0"/>
              <a:t>MISSION </a:t>
            </a:r>
            <a:r>
              <a:rPr lang="en-US" sz="2400" b="1" dirty="0">
                <a:sym typeface="Wingdings"/>
              </a:rPr>
              <a:t> LEARNING OUTCOMES</a:t>
            </a:r>
            <a:r>
              <a:rPr lang="en-US" sz="3200" b="1" dirty="0">
                <a:sym typeface="Wingdings"/>
              </a:rPr>
              <a:t> </a:t>
            </a:r>
            <a:endParaRPr lang="en-US" sz="3200" b="1" dirty="0"/>
          </a:p>
        </p:txBody>
      </p:sp>
      <p:sp>
        <p:nvSpPr>
          <p:cNvPr id="3" name="Content Placeholder 2"/>
          <p:cNvSpPr txBox="1">
            <a:spLocks/>
          </p:cNvSpPr>
          <p:nvPr/>
        </p:nvSpPr>
        <p:spPr>
          <a:xfrm>
            <a:off x="891282" y="1940528"/>
            <a:ext cx="7461287" cy="438897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APA YANG AKAN DIPELAJARI MAHASISWA DI PROGRAM STUDI </a:t>
            </a:r>
            <a:r>
              <a:rPr lang="en-US" dirty="0">
                <a:sym typeface="Wingdings"/>
              </a:rPr>
              <a:t> </a:t>
            </a:r>
            <a:r>
              <a:rPr lang="en-US" b="1" dirty="0">
                <a:sym typeface="Wingdings"/>
              </a:rPr>
              <a:t>LEARNING OUTCOMES</a:t>
            </a:r>
            <a:r>
              <a:rPr lang="en-US" b="1" dirty="0"/>
              <a:t> </a:t>
            </a:r>
          </a:p>
          <a:p>
            <a:endParaRPr lang="en-US" dirty="0"/>
          </a:p>
          <a:p>
            <a:r>
              <a:rPr lang="en-US" dirty="0"/>
              <a:t>APAKAH EKSPEKTASI PROGRAM STUDI </a:t>
            </a:r>
            <a:r>
              <a:rPr lang="en-US" dirty="0">
                <a:sym typeface="Wingdings"/>
              </a:rPr>
              <a:t> </a:t>
            </a:r>
            <a:r>
              <a:rPr lang="en-US" b="1" dirty="0">
                <a:sym typeface="Wingdings"/>
              </a:rPr>
              <a:t>STANDARDS</a:t>
            </a:r>
            <a:endParaRPr lang="en-US" b="1" dirty="0"/>
          </a:p>
          <a:p>
            <a:endParaRPr lang="en-US" dirty="0"/>
          </a:p>
          <a:p>
            <a:r>
              <a:rPr lang="en-US" dirty="0"/>
              <a:t>BAGAIMANA MAHASISWA MEMPELAJARINYA? </a:t>
            </a:r>
            <a:r>
              <a:rPr lang="en-US" dirty="0">
                <a:sym typeface="Wingdings"/>
              </a:rPr>
              <a:t> </a:t>
            </a:r>
            <a:r>
              <a:rPr lang="en-US" b="1" dirty="0">
                <a:sym typeface="Wingdings"/>
              </a:rPr>
              <a:t>METHODS</a:t>
            </a:r>
            <a:endParaRPr lang="en-US" b="1" dirty="0"/>
          </a:p>
          <a:p>
            <a:endParaRPr lang="en-US" dirty="0"/>
          </a:p>
          <a:p>
            <a:r>
              <a:rPr lang="en-US" dirty="0"/>
              <a:t>BAGAIMANA PROGRAM STUDI DAPAT MEYAKINI BAHWA MAHASISWA TELAH BELAJAR? </a:t>
            </a:r>
            <a:r>
              <a:rPr lang="en-US" dirty="0">
                <a:sym typeface="Wingdings"/>
              </a:rPr>
              <a:t> </a:t>
            </a:r>
            <a:r>
              <a:rPr lang="en-US" b="1" dirty="0">
                <a:sym typeface="Wingdings"/>
              </a:rPr>
              <a:t>MEASUREMENTS</a:t>
            </a:r>
            <a:endParaRPr lang="en-US" b="1" dirty="0"/>
          </a:p>
          <a:p>
            <a:endParaRPr lang="en-US" dirty="0"/>
          </a:p>
          <a:p>
            <a:r>
              <a:rPr lang="en-US" dirty="0"/>
              <a:t>APAKAH YANG PERLU DILAKUKAN PROGRAM STUDI JIKA MAHASISWA TIDAK BELAJAR DAN STANDAR TIDAK TERPENUHI? </a:t>
            </a:r>
            <a:r>
              <a:rPr lang="en-US" dirty="0">
                <a:sym typeface="Wingdings"/>
              </a:rPr>
              <a:t> </a:t>
            </a:r>
            <a:r>
              <a:rPr lang="en-US" b="1" dirty="0">
                <a:sym typeface="Wingdings"/>
              </a:rPr>
              <a:t>INTERVENTION/CLOSING THE LOOP</a:t>
            </a:r>
            <a:endParaRPr lang="en-US" b="1"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11</a:t>
            </a:fld>
            <a:endParaRPr lang="en-US"/>
          </a:p>
        </p:txBody>
      </p:sp>
    </p:spTree>
    <p:extLst>
      <p:ext uri="{BB962C8B-B14F-4D97-AF65-F5344CB8AC3E}">
        <p14:creationId xmlns:p14="http://schemas.microsoft.com/office/powerpoint/2010/main" val="35022048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152400" y="152400"/>
            <a:ext cx="8763000" cy="563563"/>
          </a:xfrm>
          <a:prstGeom prst="rect">
            <a:avLst/>
          </a:prstGeom>
          <a:noFill/>
          <a:ln/>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ysClr val="windowText" lastClr="000000"/>
                </a:solidFill>
                <a:effectLst/>
                <a:uLnTx/>
                <a:uFillTx/>
                <a:latin typeface="Franklin Gothic Book"/>
                <a:ea typeface="+mj-ea"/>
                <a:cs typeface="+mj-cs"/>
              </a:rPr>
              <a:t>Penjenjangan Riset</a:t>
            </a:r>
          </a:p>
        </p:txBody>
      </p:sp>
      <p:graphicFrame>
        <p:nvGraphicFramePr>
          <p:cNvPr id="3" name="Group 72"/>
          <p:cNvGraphicFramePr>
            <a:graphicFrameLocks/>
          </p:cNvGraphicFramePr>
          <p:nvPr>
            <p:extLst>
              <p:ext uri="{D42A27DB-BD31-4B8C-83A1-F6EECF244321}">
                <p14:modId xmlns:p14="http://schemas.microsoft.com/office/powerpoint/2010/main" val="1594972874"/>
              </p:ext>
            </p:extLst>
          </p:nvPr>
        </p:nvGraphicFramePr>
        <p:xfrm>
          <a:off x="228600" y="779463"/>
          <a:ext cx="8686800" cy="5677026"/>
        </p:xfrm>
        <a:graphic>
          <a:graphicData uri="http://schemas.openxmlformats.org/drawingml/2006/table">
            <a:tbl>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15937">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a:ln>
                          <a:noFill/>
                        </a:ln>
                        <a:solidFill>
                          <a:schemeClr val="tx1"/>
                        </a:solidFill>
                        <a:effectLst/>
                        <a:latin typeface="Tahoma" pitchFamily="34" charset="0"/>
                        <a:cs typeface="Arial" charset="0"/>
                      </a:endParaRP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S1</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MM</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MSi</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Tahoma" pitchFamily="34" charset="0"/>
                          <a:cs typeface="Arial" charset="0"/>
                        </a:rPr>
                        <a:t>S3</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3137">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Tujuan Pembelajaran Riset</a:t>
                      </a: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Mahasiswa mendapat pengalaman riset sederhana dengan benar</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Mahasiswa memberi kontribusi intelektual pada dunia praktik  melalui pengambilan keputusan dan pemecahan masalah berdasar hasil penelitiannya</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Mahasiswa memberi kontribusi intelektual pada sains melalui telaah kritis  literatur dan penelitian terdahulu melalui kegiatan penelitiannya</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Mahasiswa memberi kontribusi intelektual pada sains melalui temuan orisinal dari penelitiannya</a:t>
                      </a:r>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817">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Pendekatan Riset</a:t>
                      </a: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Terutama deduktif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Single-Method</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Deduktif</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Induktif</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Terutama Single-Method</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Deduktif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Induktif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Terutama Single-Method</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Deduktif</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Induktif</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Disarankan Mixed-Method</a:t>
                      </a:r>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Prosedur Riset</a:t>
                      </a: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Kontrol rendah</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Validitas internal atau eksternal riset rendah</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Kontrol sedang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b="0" i="0" u="none" strike="noStrike" cap="none" normalizeH="0" baseline="0">
                          <a:ln>
                            <a:noFill/>
                          </a:ln>
                          <a:solidFill>
                            <a:schemeClr val="tx1"/>
                          </a:solidFill>
                          <a:effectLst/>
                          <a:latin typeface="Tahoma" pitchFamily="34" charset="0"/>
                          <a:cs typeface="Arial" charset="0"/>
                        </a:rPr>
                        <a:t>Validitas internal atau eksternal riset sedang</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Kontrol tinggi</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b="0" i="0" u="none" strike="noStrike" cap="none" normalizeH="0" baseline="0">
                          <a:ln>
                            <a:noFill/>
                          </a:ln>
                          <a:solidFill>
                            <a:schemeClr val="tx1"/>
                          </a:solidFill>
                          <a:effectLst/>
                          <a:latin typeface="Tahoma" pitchFamily="34" charset="0"/>
                          <a:cs typeface="Arial" charset="0"/>
                        </a:rPr>
                        <a:t>Validitas internal atau eksternal riset tinggi</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Kontrol sangat tinggi</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b="0" i="0" u="none" strike="noStrike" cap="none" normalizeH="0" baseline="0">
                          <a:ln>
                            <a:noFill/>
                          </a:ln>
                          <a:solidFill>
                            <a:schemeClr val="tx1"/>
                          </a:solidFill>
                          <a:effectLst/>
                          <a:latin typeface="Tahoma" pitchFamily="34" charset="0"/>
                          <a:cs typeface="Arial" charset="0"/>
                        </a:rPr>
                        <a:t>Validitas internal atau eksternal riset sangat tinggi</a:t>
                      </a:r>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95400">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Tuntutan Publikasi</a:t>
                      </a: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Tidak ada</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Dikembangkan menjadi kasus bisnis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Publikasi di jurnal profesional</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ahoma" pitchFamily="34" charset="0"/>
                          <a:cs typeface="Arial" charset="0"/>
                        </a:rPr>
                        <a:t>Publikasi di jurnal ilmiah</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err="1">
                          <a:ln>
                            <a:noFill/>
                          </a:ln>
                          <a:solidFill>
                            <a:schemeClr val="tx1"/>
                          </a:solidFill>
                          <a:effectLst/>
                          <a:latin typeface="Tahoma" pitchFamily="34" charset="0"/>
                          <a:cs typeface="Arial" charset="0"/>
                        </a:rPr>
                        <a:t>Publikasi</a:t>
                      </a:r>
                      <a:r>
                        <a:rPr kumimoji="0" lang="en-US" sz="1400" b="0" i="0" u="none" strike="noStrike" cap="none" normalizeH="0" baseline="0" dirty="0">
                          <a:ln>
                            <a:noFill/>
                          </a:ln>
                          <a:solidFill>
                            <a:schemeClr val="tx1"/>
                          </a:solidFill>
                          <a:effectLst/>
                          <a:latin typeface="Tahoma" pitchFamily="34" charset="0"/>
                          <a:cs typeface="Arial" charset="0"/>
                        </a:rPr>
                        <a:t> di </a:t>
                      </a:r>
                      <a:r>
                        <a:rPr kumimoji="0" lang="en-US" sz="1400" b="0" i="0" u="none" strike="noStrike" cap="none" normalizeH="0" baseline="0" dirty="0" err="1">
                          <a:ln>
                            <a:noFill/>
                          </a:ln>
                          <a:solidFill>
                            <a:schemeClr val="tx1"/>
                          </a:solidFill>
                          <a:effectLst/>
                          <a:latin typeface="Tahoma" pitchFamily="34" charset="0"/>
                          <a:cs typeface="Arial" charset="0"/>
                        </a:rPr>
                        <a:t>jurnal</a:t>
                      </a:r>
                      <a:r>
                        <a:rPr kumimoji="0" lang="en-US" sz="1400" b="0" i="0" u="none" strike="noStrike" cap="none" normalizeH="0" baseline="0" dirty="0">
                          <a:ln>
                            <a:noFill/>
                          </a:ln>
                          <a:solidFill>
                            <a:schemeClr val="tx1"/>
                          </a:solidFill>
                          <a:effectLst/>
                          <a:latin typeface="Tahoma" pitchFamily="34" charset="0"/>
                          <a:cs typeface="Arial" charset="0"/>
                        </a:rPr>
                        <a:t> </a:t>
                      </a:r>
                      <a:r>
                        <a:rPr kumimoji="0" lang="en-US" sz="1400" b="0" i="0" u="none" strike="noStrike" cap="none" normalizeH="0" baseline="0" dirty="0" err="1">
                          <a:ln>
                            <a:noFill/>
                          </a:ln>
                          <a:solidFill>
                            <a:schemeClr val="tx1"/>
                          </a:solidFill>
                          <a:effectLst/>
                          <a:latin typeface="Tahoma" pitchFamily="34" charset="0"/>
                          <a:cs typeface="Arial" charset="0"/>
                        </a:rPr>
                        <a:t>ilmiah</a:t>
                      </a:r>
                      <a:r>
                        <a:rPr kumimoji="0" lang="en-US" sz="1400" b="0" i="0" u="none" strike="noStrike" cap="none" normalizeH="0" baseline="0" dirty="0">
                          <a:ln>
                            <a:noFill/>
                          </a:ln>
                          <a:solidFill>
                            <a:schemeClr val="tx1"/>
                          </a:solidFill>
                          <a:effectLst/>
                          <a:latin typeface="Tahoma" pitchFamily="34" charset="0"/>
                          <a:cs typeface="Arial" charset="0"/>
                        </a:rPr>
                        <a:t> </a:t>
                      </a:r>
                      <a:r>
                        <a:rPr kumimoji="0" lang="en-US" sz="1400" b="0" i="0" u="none" strike="noStrike" cap="none" normalizeH="0" baseline="0" dirty="0" err="1">
                          <a:ln>
                            <a:noFill/>
                          </a:ln>
                          <a:solidFill>
                            <a:schemeClr val="tx1"/>
                          </a:solidFill>
                          <a:effectLst/>
                          <a:latin typeface="Tahoma" pitchFamily="34" charset="0"/>
                          <a:cs typeface="Arial" charset="0"/>
                        </a:rPr>
                        <a:t>terindeks</a:t>
                      </a:r>
                      <a:endParaRPr kumimoji="0" lang="en-US" sz="1400" b="0" i="0" u="none" strike="noStrike" cap="none" normalizeH="0" baseline="0" dirty="0">
                        <a:ln>
                          <a:noFill/>
                        </a:ln>
                        <a:solidFill>
                          <a:schemeClr val="tx1"/>
                        </a:solidFill>
                        <a:effectLst/>
                        <a:latin typeface="Tahoma"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DEE55E8-F8E4-4D77-BFDC-EB91F184E052}" type="slidenum">
              <a:rPr lang="en-US" smtClean="0"/>
              <a:pPr/>
              <a:t>110</a:t>
            </a:fld>
            <a:endParaRPr lang="en-US"/>
          </a:p>
        </p:txBody>
      </p:sp>
    </p:spTree>
    <p:extLst>
      <p:ext uri="{BB962C8B-B14F-4D97-AF65-F5344CB8AC3E}">
        <p14:creationId xmlns:p14="http://schemas.microsoft.com/office/powerpoint/2010/main" val="13155297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DCEE5-7F91-4A28-BDF9-131882658C04}"/>
              </a:ext>
            </a:extLst>
          </p:cNvPr>
          <p:cNvSpPr>
            <a:spLocks noGrp="1"/>
          </p:cNvSpPr>
          <p:nvPr>
            <p:ph type="sldNum" sz="quarter" idx="12"/>
          </p:nvPr>
        </p:nvSpPr>
        <p:spPr/>
        <p:txBody>
          <a:bodyPr/>
          <a:lstStyle/>
          <a:p>
            <a:fld id="{EDEE55E8-F8E4-4D77-BFDC-EB91F184E052}" type="slidenum">
              <a:rPr lang="en-US" smtClean="0"/>
              <a:pPr/>
              <a:t>111</a:t>
            </a:fld>
            <a:endParaRPr lang="en-US"/>
          </a:p>
        </p:txBody>
      </p:sp>
      <p:pic>
        <p:nvPicPr>
          <p:cNvPr id="3" name="Picture 2">
            <a:extLst>
              <a:ext uri="{FF2B5EF4-FFF2-40B4-BE49-F238E27FC236}">
                <a16:creationId xmlns:a16="http://schemas.microsoft.com/office/drawing/2014/main" id="{403EB8AA-F798-404D-8252-8E73381C60DA}"/>
              </a:ext>
            </a:extLst>
          </p:cNvPr>
          <p:cNvPicPr>
            <a:picLocks noChangeAspect="1"/>
          </p:cNvPicPr>
          <p:nvPr/>
        </p:nvPicPr>
        <p:blipFill>
          <a:blip r:embed="rId2"/>
          <a:stretch>
            <a:fillRect/>
          </a:stretch>
        </p:blipFill>
        <p:spPr>
          <a:xfrm>
            <a:off x="41559" y="33252"/>
            <a:ext cx="9123586" cy="6434051"/>
          </a:xfrm>
          <a:prstGeom prst="rect">
            <a:avLst/>
          </a:prstGeom>
          <a:solidFill>
            <a:schemeClr val="bg1"/>
          </a:solidFill>
        </p:spPr>
      </p:pic>
    </p:spTree>
    <p:extLst>
      <p:ext uri="{BB962C8B-B14F-4D97-AF65-F5344CB8AC3E}">
        <p14:creationId xmlns:p14="http://schemas.microsoft.com/office/powerpoint/2010/main" val="40370687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 ILLUSTRATION OF ASSURANCE OF LEARNING SYSTEM</a:t>
            </a:r>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112</a:t>
            </a:fld>
            <a:endParaRPr lang="en-US"/>
          </a:p>
        </p:txBody>
      </p:sp>
    </p:spTree>
    <p:extLst>
      <p:ext uri="{BB962C8B-B14F-4D97-AF65-F5344CB8AC3E}">
        <p14:creationId xmlns:p14="http://schemas.microsoft.com/office/powerpoint/2010/main" val="36922773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975"/>
            <a:ext cx="8229600" cy="559506"/>
          </a:xfrm>
        </p:spPr>
        <p:txBody>
          <a:bodyPr>
            <a:noAutofit/>
          </a:bodyPr>
          <a:lstStyle/>
          <a:p>
            <a:r>
              <a:rPr lang="en-US" sz="2800" b="1" dirty="0"/>
              <a:t>Assurance of Learning System: Org. Structure</a:t>
            </a:r>
          </a:p>
        </p:txBody>
      </p:sp>
      <p:sp>
        <p:nvSpPr>
          <p:cNvPr id="3" name="TextBox 2"/>
          <p:cNvSpPr txBox="1"/>
          <p:nvPr/>
        </p:nvSpPr>
        <p:spPr>
          <a:xfrm>
            <a:off x="3089393" y="1271096"/>
            <a:ext cx="2482732" cy="923330"/>
          </a:xfrm>
          <a:prstGeom prst="rect">
            <a:avLst/>
          </a:prstGeom>
          <a:noFill/>
        </p:spPr>
        <p:txBody>
          <a:bodyPr wrap="square" rtlCol="0">
            <a:spAutoFit/>
          </a:bodyPr>
          <a:lstStyle/>
          <a:p>
            <a:pPr algn="ctr"/>
            <a:r>
              <a:rPr lang="en-US" b="1" dirty="0"/>
              <a:t>FAKULTAS</a:t>
            </a:r>
          </a:p>
          <a:p>
            <a:pPr algn="ctr"/>
            <a:r>
              <a:rPr lang="en-US" dirty="0"/>
              <a:t>SPMI</a:t>
            </a:r>
          </a:p>
          <a:p>
            <a:pPr algn="ctr"/>
            <a:endParaRPr lang="en-US" dirty="0"/>
          </a:p>
        </p:txBody>
      </p:sp>
      <p:sp>
        <p:nvSpPr>
          <p:cNvPr id="4" name="TextBox 3"/>
          <p:cNvSpPr txBox="1"/>
          <p:nvPr/>
        </p:nvSpPr>
        <p:spPr>
          <a:xfrm>
            <a:off x="2825751" y="2845160"/>
            <a:ext cx="3048000" cy="1200329"/>
          </a:xfrm>
          <a:prstGeom prst="rect">
            <a:avLst/>
          </a:prstGeom>
          <a:noFill/>
        </p:spPr>
        <p:txBody>
          <a:bodyPr wrap="square" rtlCol="0">
            <a:spAutoFit/>
          </a:bodyPr>
          <a:lstStyle/>
          <a:p>
            <a:pPr algn="ctr"/>
            <a:r>
              <a:rPr lang="en-US" b="1" dirty="0"/>
              <a:t>DEPARTEMEN</a:t>
            </a:r>
            <a:endParaRPr lang="en-US" dirty="0"/>
          </a:p>
          <a:p>
            <a:pPr algn="ctr"/>
            <a:r>
              <a:rPr lang="en-US" dirty="0"/>
              <a:t>KETUA DAN SEKRETARIS DEPARTEMEN</a:t>
            </a:r>
          </a:p>
          <a:p>
            <a:pPr algn="ctr"/>
            <a:endParaRPr lang="en-US" dirty="0"/>
          </a:p>
        </p:txBody>
      </p:sp>
      <p:sp>
        <p:nvSpPr>
          <p:cNvPr id="5" name="TextBox 4"/>
          <p:cNvSpPr txBox="1"/>
          <p:nvPr/>
        </p:nvSpPr>
        <p:spPr>
          <a:xfrm>
            <a:off x="2994613" y="5109718"/>
            <a:ext cx="2625608" cy="1200329"/>
          </a:xfrm>
          <a:prstGeom prst="rect">
            <a:avLst/>
          </a:prstGeom>
          <a:noFill/>
        </p:spPr>
        <p:txBody>
          <a:bodyPr wrap="square" rtlCol="0">
            <a:spAutoFit/>
          </a:bodyPr>
          <a:lstStyle/>
          <a:p>
            <a:pPr algn="ctr"/>
            <a:r>
              <a:rPr lang="en-US" b="1" dirty="0"/>
              <a:t>PROGRAM STUDI</a:t>
            </a:r>
            <a:endParaRPr lang="en-US" dirty="0"/>
          </a:p>
          <a:p>
            <a:pPr algn="ctr"/>
            <a:r>
              <a:rPr lang="en-US" dirty="0"/>
              <a:t>KETUA DAN SEKRETARIS DEPARTEMEN</a:t>
            </a:r>
          </a:p>
          <a:p>
            <a:pPr algn="ctr"/>
            <a:endParaRPr lang="en-US" dirty="0"/>
          </a:p>
        </p:txBody>
      </p:sp>
      <p:sp>
        <p:nvSpPr>
          <p:cNvPr id="6" name="TextBox 5"/>
          <p:cNvSpPr txBox="1"/>
          <p:nvPr/>
        </p:nvSpPr>
        <p:spPr>
          <a:xfrm>
            <a:off x="739292" y="3643465"/>
            <a:ext cx="2245209" cy="1200329"/>
          </a:xfrm>
          <a:prstGeom prst="rect">
            <a:avLst/>
          </a:prstGeom>
          <a:noFill/>
        </p:spPr>
        <p:txBody>
          <a:bodyPr wrap="square" rtlCol="0">
            <a:spAutoFit/>
          </a:bodyPr>
          <a:lstStyle/>
          <a:p>
            <a:pPr algn="ctr"/>
            <a:r>
              <a:rPr lang="en-US" b="1" dirty="0"/>
              <a:t>ASSURANCE OF </a:t>
            </a:r>
          </a:p>
          <a:p>
            <a:pPr algn="ctr"/>
            <a:r>
              <a:rPr lang="en-US" b="1" dirty="0"/>
              <a:t>LEARNING COMMITTEE</a:t>
            </a:r>
            <a:endParaRPr lang="en-US" dirty="0"/>
          </a:p>
          <a:p>
            <a:pPr algn="ctr"/>
            <a:endParaRPr lang="en-US" dirty="0"/>
          </a:p>
        </p:txBody>
      </p:sp>
      <p:sp>
        <p:nvSpPr>
          <p:cNvPr id="7" name="TextBox 6"/>
          <p:cNvSpPr txBox="1"/>
          <p:nvPr/>
        </p:nvSpPr>
        <p:spPr>
          <a:xfrm>
            <a:off x="5914345" y="3767106"/>
            <a:ext cx="1800831" cy="923330"/>
          </a:xfrm>
          <a:prstGeom prst="rect">
            <a:avLst/>
          </a:prstGeom>
          <a:noFill/>
        </p:spPr>
        <p:txBody>
          <a:bodyPr wrap="square" rtlCol="0">
            <a:spAutoFit/>
          </a:bodyPr>
          <a:lstStyle/>
          <a:p>
            <a:pPr algn="ctr"/>
            <a:r>
              <a:rPr lang="en-US" b="1" dirty="0"/>
              <a:t>CURRICULUM </a:t>
            </a:r>
          </a:p>
          <a:p>
            <a:pPr algn="ctr"/>
            <a:r>
              <a:rPr lang="en-US" b="1" dirty="0"/>
              <a:t>COMMITTEE</a:t>
            </a:r>
            <a:endParaRPr lang="en-US" dirty="0"/>
          </a:p>
          <a:p>
            <a:pPr algn="ctr"/>
            <a:endParaRPr lang="en-US" dirty="0"/>
          </a:p>
        </p:txBody>
      </p:sp>
      <p:sp>
        <p:nvSpPr>
          <p:cNvPr id="8" name="TextBox 7"/>
          <p:cNvSpPr txBox="1"/>
          <p:nvPr/>
        </p:nvSpPr>
        <p:spPr>
          <a:xfrm>
            <a:off x="6350333" y="1422760"/>
            <a:ext cx="1156329" cy="369332"/>
          </a:xfrm>
          <a:prstGeom prst="rect">
            <a:avLst/>
          </a:prstGeom>
          <a:noFill/>
        </p:spPr>
        <p:txBody>
          <a:bodyPr wrap="square" rtlCol="0">
            <a:spAutoFit/>
          </a:bodyPr>
          <a:lstStyle/>
          <a:p>
            <a:pPr algn="ctr"/>
            <a:r>
              <a:rPr lang="en-US" b="1" dirty="0"/>
              <a:t>SENAT</a:t>
            </a:r>
            <a:endParaRPr lang="en-US" dirty="0"/>
          </a:p>
        </p:txBody>
      </p:sp>
      <p:cxnSp>
        <p:nvCxnSpPr>
          <p:cNvPr id="10" name="Straight Connector 9"/>
          <p:cNvCxnSpPr/>
          <p:nvPr/>
        </p:nvCxnSpPr>
        <p:spPr>
          <a:xfrm>
            <a:off x="5572125" y="1592459"/>
            <a:ext cx="68342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317336" y="4208641"/>
            <a:ext cx="2254789" cy="18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303047" y="3925146"/>
            <a:ext cx="0" cy="982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22755" y="1935292"/>
            <a:ext cx="0" cy="775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4" idx="3"/>
            <a:endCxn id="7" idx="0"/>
          </p:cNvCxnSpPr>
          <p:nvPr/>
        </p:nvCxnSpPr>
        <p:spPr>
          <a:xfrm>
            <a:off x="5873751" y="3445325"/>
            <a:ext cx="941010" cy="321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4" idx="1"/>
            <a:endCxn id="6" idx="0"/>
          </p:cNvCxnSpPr>
          <p:nvPr/>
        </p:nvCxnSpPr>
        <p:spPr>
          <a:xfrm flipH="1">
            <a:off x="1861897" y="3445325"/>
            <a:ext cx="963854" cy="198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6" idx="0"/>
          </p:cNvCxnSpPr>
          <p:nvPr/>
        </p:nvCxnSpPr>
        <p:spPr>
          <a:xfrm flipV="1">
            <a:off x="1861897" y="1935292"/>
            <a:ext cx="1967257" cy="1708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7" idx="0"/>
          </p:cNvCxnSpPr>
          <p:nvPr/>
        </p:nvCxnSpPr>
        <p:spPr>
          <a:xfrm flipH="1" flipV="1">
            <a:off x="4814876" y="1935292"/>
            <a:ext cx="1999885" cy="1831814"/>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7" idx="2"/>
            <a:endCxn id="5" idx="3"/>
          </p:cNvCxnSpPr>
          <p:nvPr/>
        </p:nvCxnSpPr>
        <p:spPr>
          <a:xfrm flipH="1">
            <a:off x="5620221" y="4690436"/>
            <a:ext cx="1194540" cy="101944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6" idx="2"/>
            <a:endCxn id="5" idx="1"/>
          </p:cNvCxnSpPr>
          <p:nvPr/>
        </p:nvCxnSpPr>
        <p:spPr>
          <a:xfrm>
            <a:off x="1861897" y="4843794"/>
            <a:ext cx="1132716" cy="866089"/>
          </a:xfrm>
          <a:prstGeom prst="line">
            <a:avLst/>
          </a:prstGeom>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EDEE55E8-F8E4-4D77-BFDC-EB91F184E052}" type="slidenum">
              <a:rPr lang="en-US" smtClean="0"/>
              <a:pPr/>
              <a:t>113</a:t>
            </a:fld>
            <a:endParaRPr lang="en-US"/>
          </a:p>
        </p:txBody>
      </p:sp>
    </p:spTree>
    <p:extLst>
      <p:ext uri="{BB962C8B-B14F-4D97-AF65-F5344CB8AC3E}">
        <p14:creationId xmlns:p14="http://schemas.microsoft.com/office/powerpoint/2010/main" val="6703619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49"/>
            <a:ext cx="8229600" cy="426801"/>
          </a:xfrm>
        </p:spPr>
        <p:txBody>
          <a:bodyPr>
            <a:noAutofit/>
          </a:bodyPr>
          <a:lstStyle/>
          <a:p>
            <a:r>
              <a:rPr lang="en-US" sz="3200" b="1" dirty="0"/>
              <a:t>Job </a:t>
            </a:r>
            <a:r>
              <a:rPr lang="en-US" sz="3200" b="1" dirty="0" err="1"/>
              <a:t>Descrptions</a:t>
            </a:r>
            <a:endParaRPr lang="en-US" sz="3200" b="1" dirty="0"/>
          </a:p>
        </p:txBody>
      </p:sp>
      <p:sp>
        <p:nvSpPr>
          <p:cNvPr id="3" name="Content Placeholder 2"/>
          <p:cNvSpPr>
            <a:spLocks noGrp="1"/>
          </p:cNvSpPr>
          <p:nvPr>
            <p:ph idx="1"/>
          </p:nvPr>
        </p:nvSpPr>
        <p:spPr>
          <a:xfrm>
            <a:off x="777204" y="1080597"/>
            <a:ext cx="7909596" cy="5045567"/>
          </a:xfrm>
        </p:spPr>
        <p:txBody>
          <a:bodyPr>
            <a:normAutofit fontScale="70000" lnSpcReduction="20000"/>
          </a:bodyPr>
          <a:lstStyle/>
          <a:p>
            <a:r>
              <a:rPr lang="en-US" b="1" dirty="0"/>
              <a:t>DEPARTEMEN:</a:t>
            </a:r>
            <a:r>
              <a:rPr lang="en-US" dirty="0"/>
              <a:t> </a:t>
            </a:r>
            <a:r>
              <a:rPr lang="en-US" dirty="0" err="1"/>
              <a:t>Mengembangkan</a:t>
            </a:r>
            <a:r>
              <a:rPr lang="en-US" dirty="0"/>
              <a:t> </a:t>
            </a:r>
            <a:r>
              <a:rPr lang="en-US" dirty="0" err="1"/>
              <a:t>bidang</a:t>
            </a:r>
            <a:r>
              <a:rPr lang="en-US" dirty="0"/>
              <a:t> </a:t>
            </a:r>
            <a:r>
              <a:rPr lang="en-US" dirty="0" err="1"/>
              <a:t>keilmuan</a:t>
            </a:r>
            <a:r>
              <a:rPr lang="en-US" dirty="0"/>
              <a:t> </a:t>
            </a:r>
            <a:r>
              <a:rPr lang="en-US" dirty="0" err="1"/>
              <a:t>dan</a:t>
            </a:r>
            <a:r>
              <a:rPr lang="en-US" dirty="0"/>
              <a:t> </a:t>
            </a:r>
            <a:r>
              <a:rPr lang="en-US" dirty="0" err="1"/>
              <a:t>sumber</a:t>
            </a:r>
            <a:r>
              <a:rPr lang="en-US" dirty="0"/>
              <a:t> </a:t>
            </a:r>
            <a:r>
              <a:rPr lang="en-US" dirty="0" err="1"/>
              <a:t>daya</a:t>
            </a:r>
            <a:r>
              <a:rPr lang="en-US" dirty="0"/>
              <a:t> </a:t>
            </a:r>
            <a:r>
              <a:rPr lang="en-US" dirty="0" err="1"/>
              <a:t>manusia</a:t>
            </a:r>
            <a:endParaRPr lang="en-US" dirty="0"/>
          </a:p>
          <a:p>
            <a:endParaRPr lang="en-US" dirty="0"/>
          </a:p>
          <a:p>
            <a:r>
              <a:rPr lang="en-US" b="1" dirty="0"/>
              <a:t>PROGRAM STUDI:</a:t>
            </a:r>
            <a:r>
              <a:rPr lang="en-US" dirty="0"/>
              <a:t> </a:t>
            </a:r>
            <a:r>
              <a:rPr lang="en-US" dirty="0" err="1"/>
              <a:t>Mengelola</a:t>
            </a:r>
            <a:r>
              <a:rPr lang="en-US" dirty="0"/>
              <a:t> </a:t>
            </a:r>
            <a:r>
              <a:rPr lang="en-US" dirty="0" err="1"/>
              <a:t>kegiatan</a:t>
            </a:r>
            <a:r>
              <a:rPr lang="en-US" dirty="0"/>
              <a:t> </a:t>
            </a:r>
            <a:r>
              <a:rPr lang="en-US" dirty="0" err="1"/>
              <a:t>pembelajaran</a:t>
            </a:r>
            <a:r>
              <a:rPr lang="en-US" dirty="0"/>
              <a:t> </a:t>
            </a:r>
            <a:r>
              <a:rPr lang="en-US" dirty="0" err="1"/>
              <a:t>dan</a:t>
            </a:r>
            <a:r>
              <a:rPr lang="en-US" dirty="0"/>
              <a:t> </a:t>
            </a:r>
            <a:r>
              <a:rPr lang="en-US" dirty="0" err="1"/>
              <a:t>menerapkan</a:t>
            </a:r>
            <a:r>
              <a:rPr lang="en-US" dirty="0"/>
              <a:t> </a:t>
            </a:r>
            <a:r>
              <a:rPr lang="en-US" dirty="0" err="1"/>
              <a:t>kurikulum</a:t>
            </a:r>
            <a:r>
              <a:rPr lang="en-US" dirty="0"/>
              <a:t> </a:t>
            </a:r>
          </a:p>
          <a:p>
            <a:endParaRPr lang="en-US" dirty="0"/>
          </a:p>
          <a:p>
            <a:r>
              <a:rPr lang="en-US" b="1" dirty="0"/>
              <a:t>KOMITE KURIKULUM:</a:t>
            </a:r>
            <a:r>
              <a:rPr lang="en-US" dirty="0"/>
              <a:t> </a:t>
            </a:r>
            <a:r>
              <a:rPr lang="en-US" dirty="0" err="1"/>
              <a:t>Merancang</a:t>
            </a:r>
            <a:r>
              <a:rPr lang="en-US" dirty="0"/>
              <a:t>, </a:t>
            </a:r>
            <a:r>
              <a:rPr lang="en-US" dirty="0" err="1"/>
              <a:t>mengevaluasi</a:t>
            </a:r>
            <a:r>
              <a:rPr lang="en-US" dirty="0"/>
              <a:t>, </a:t>
            </a:r>
            <a:r>
              <a:rPr lang="en-US" dirty="0" err="1"/>
              <a:t>dan</a:t>
            </a:r>
            <a:r>
              <a:rPr lang="en-US" dirty="0"/>
              <a:t> </a:t>
            </a:r>
            <a:r>
              <a:rPr lang="en-US" dirty="0" err="1"/>
              <a:t>memerbaiki</a:t>
            </a:r>
            <a:r>
              <a:rPr lang="en-US" dirty="0"/>
              <a:t> </a:t>
            </a:r>
            <a:r>
              <a:rPr lang="en-US" dirty="0" err="1"/>
              <a:t>kurikulum</a:t>
            </a:r>
            <a:endParaRPr lang="en-US" dirty="0"/>
          </a:p>
          <a:p>
            <a:endParaRPr lang="en-US" dirty="0"/>
          </a:p>
          <a:p>
            <a:r>
              <a:rPr lang="en-US" b="1" dirty="0"/>
              <a:t>KOMITE </a:t>
            </a:r>
            <a:r>
              <a:rPr lang="en-US" b="1" dirty="0" err="1"/>
              <a:t>AoL</a:t>
            </a:r>
            <a:r>
              <a:rPr lang="en-US" b="1" dirty="0"/>
              <a:t>:</a:t>
            </a:r>
            <a:r>
              <a:rPr lang="en-US" dirty="0"/>
              <a:t> </a:t>
            </a:r>
            <a:r>
              <a:rPr lang="en-US" dirty="0" err="1"/>
              <a:t>Mengembangkan</a:t>
            </a:r>
            <a:r>
              <a:rPr lang="en-US" dirty="0"/>
              <a:t> </a:t>
            </a:r>
            <a:r>
              <a:rPr lang="en-US" dirty="0" err="1"/>
              <a:t>dan</a:t>
            </a:r>
            <a:r>
              <a:rPr lang="en-US" dirty="0"/>
              <a:t> </a:t>
            </a:r>
            <a:r>
              <a:rPr lang="en-US" dirty="0" err="1"/>
              <a:t>memerbaiki</a:t>
            </a:r>
            <a:r>
              <a:rPr lang="en-US" dirty="0"/>
              <a:t> </a:t>
            </a:r>
            <a:r>
              <a:rPr lang="en-US" dirty="0" err="1"/>
              <a:t>instrumen</a:t>
            </a:r>
            <a:r>
              <a:rPr lang="en-US" dirty="0"/>
              <a:t> </a:t>
            </a:r>
            <a:r>
              <a:rPr lang="en-US" dirty="0" err="1"/>
              <a:t>pengukuran</a:t>
            </a:r>
            <a:r>
              <a:rPr lang="en-US" dirty="0"/>
              <a:t> LO, </a:t>
            </a:r>
            <a:r>
              <a:rPr lang="en-US" dirty="0" err="1"/>
              <a:t>mengukur</a:t>
            </a:r>
            <a:r>
              <a:rPr lang="en-US" dirty="0"/>
              <a:t> LO, </a:t>
            </a:r>
            <a:r>
              <a:rPr lang="en-US" dirty="0" err="1"/>
              <a:t>melaporkan</a:t>
            </a:r>
            <a:r>
              <a:rPr lang="en-US" dirty="0"/>
              <a:t> </a:t>
            </a:r>
            <a:r>
              <a:rPr lang="en-US" dirty="0" err="1"/>
              <a:t>hasil</a:t>
            </a:r>
            <a:r>
              <a:rPr lang="en-US" dirty="0"/>
              <a:t> </a:t>
            </a:r>
            <a:r>
              <a:rPr lang="en-US" dirty="0" err="1"/>
              <a:t>pengukuran</a:t>
            </a:r>
            <a:r>
              <a:rPr lang="en-US" dirty="0"/>
              <a:t> </a:t>
            </a:r>
          </a:p>
          <a:p>
            <a:endParaRPr lang="en-US" dirty="0"/>
          </a:p>
          <a:p>
            <a:r>
              <a:rPr lang="en-US" dirty="0" err="1"/>
              <a:t>Departemen</a:t>
            </a:r>
            <a:r>
              <a:rPr lang="en-US" dirty="0"/>
              <a:t> </a:t>
            </a:r>
            <a:r>
              <a:rPr lang="en-US" dirty="0" err="1"/>
              <a:t>bersama</a:t>
            </a:r>
            <a:r>
              <a:rPr lang="en-US" dirty="0"/>
              <a:t> </a:t>
            </a:r>
            <a:r>
              <a:rPr lang="en-US" dirty="0" err="1"/>
              <a:t>Ptogram</a:t>
            </a:r>
            <a:r>
              <a:rPr lang="en-US" dirty="0"/>
              <a:t> </a:t>
            </a:r>
            <a:r>
              <a:rPr lang="en-US" dirty="0" err="1"/>
              <a:t>Studi</a:t>
            </a:r>
            <a:r>
              <a:rPr lang="en-US" dirty="0"/>
              <a:t>, </a:t>
            </a:r>
            <a:r>
              <a:rPr lang="en-US" dirty="0" err="1"/>
              <a:t>Komite</a:t>
            </a:r>
            <a:r>
              <a:rPr lang="en-US" dirty="0"/>
              <a:t> </a:t>
            </a:r>
            <a:r>
              <a:rPr lang="en-US" dirty="0" err="1"/>
              <a:t>Kurikulum</a:t>
            </a:r>
            <a:r>
              <a:rPr lang="en-US" dirty="0"/>
              <a:t>, </a:t>
            </a:r>
            <a:r>
              <a:rPr lang="en-US" dirty="0" err="1"/>
              <a:t>dan</a:t>
            </a:r>
            <a:r>
              <a:rPr lang="en-US" dirty="0"/>
              <a:t> </a:t>
            </a:r>
            <a:r>
              <a:rPr lang="en-US" dirty="0" err="1"/>
              <a:t>Komite</a:t>
            </a:r>
            <a:r>
              <a:rPr lang="en-US" dirty="0"/>
              <a:t> </a:t>
            </a:r>
            <a:r>
              <a:rPr lang="en-US" dirty="0" err="1"/>
              <a:t>AoL</a:t>
            </a:r>
            <a:r>
              <a:rPr lang="en-US" dirty="0"/>
              <a:t> </a:t>
            </a:r>
            <a:r>
              <a:rPr lang="en-US" dirty="0" err="1"/>
              <a:t>mengevaluasi</a:t>
            </a:r>
            <a:r>
              <a:rPr lang="en-US" dirty="0"/>
              <a:t> </a:t>
            </a:r>
            <a:r>
              <a:rPr lang="en-US" dirty="0" err="1"/>
              <a:t>dan</a:t>
            </a:r>
            <a:r>
              <a:rPr lang="en-US" dirty="0"/>
              <a:t> </a:t>
            </a:r>
            <a:r>
              <a:rPr lang="en-US" dirty="0" err="1"/>
              <a:t>memerbaiki</a:t>
            </a:r>
            <a:r>
              <a:rPr lang="en-US" dirty="0"/>
              <a:t> </a:t>
            </a:r>
            <a:r>
              <a:rPr lang="en-US" dirty="0" err="1"/>
              <a:t>kurikulum</a:t>
            </a:r>
            <a:r>
              <a:rPr lang="en-US" dirty="0"/>
              <a:t> </a:t>
            </a:r>
            <a:r>
              <a:rPr lang="en-US" dirty="0" err="1"/>
              <a:t>dan</a:t>
            </a:r>
            <a:r>
              <a:rPr lang="en-US" dirty="0"/>
              <a:t> proses </a:t>
            </a:r>
            <a:r>
              <a:rPr lang="en-US" dirty="0" err="1"/>
              <a:t>pembelajaran</a:t>
            </a:r>
            <a:r>
              <a:rPr lang="en-US" dirty="0"/>
              <a:t> </a:t>
            </a:r>
            <a:r>
              <a:rPr lang="en-US" dirty="0" err="1"/>
              <a:t>dalam</a:t>
            </a:r>
            <a:r>
              <a:rPr lang="en-US" dirty="0"/>
              <a:t> </a:t>
            </a:r>
            <a:r>
              <a:rPr lang="en-US" dirty="0" err="1"/>
              <a:t>serangkaian</a:t>
            </a:r>
            <a:r>
              <a:rPr lang="en-US" dirty="0"/>
              <a:t> </a:t>
            </a:r>
            <a:r>
              <a:rPr lang="en-US" dirty="0" err="1"/>
              <a:t>lokakarya</a:t>
            </a:r>
            <a:r>
              <a:rPr lang="en-US" dirty="0"/>
              <a:t> yang </a:t>
            </a:r>
            <a:r>
              <a:rPr lang="en-US" dirty="0" err="1"/>
              <a:t>biasanya</a:t>
            </a:r>
            <a:r>
              <a:rPr lang="en-US" dirty="0"/>
              <a:t> </a:t>
            </a:r>
            <a:r>
              <a:rPr lang="en-US" dirty="0" err="1"/>
              <a:t>dilakukan</a:t>
            </a:r>
            <a:r>
              <a:rPr lang="en-US" dirty="0"/>
              <a:t> di </a:t>
            </a:r>
            <a:r>
              <a:rPr lang="en-US" dirty="0" err="1"/>
              <a:t>masa</a:t>
            </a:r>
            <a:r>
              <a:rPr lang="en-US" dirty="0"/>
              <a:t> </a:t>
            </a:r>
            <a:r>
              <a:rPr lang="en-US" dirty="0" err="1"/>
              <a:t>jeda</a:t>
            </a:r>
            <a:r>
              <a:rPr lang="en-US" dirty="0"/>
              <a:t> </a:t>
            </a:r>
            <a:r>
              <a:rPr lang="en-US" dirty="0" err="1"/>
              <a:t>antar</a:t>
            </a:r>
            <a:r>
              <a:rPr lang="en-US" dirty="0"/>
              <a:t> semester</a:t>
            </a:r>
          </a:p>
        </p:txBody>
      </p:sp>
      <p:sp>
        <p:nvSpPr>
          <p:cNvPr id="5" name="Slide Number Placeholder 4"/>
          <p:cNvSpPr>
            <a:spLocks noGrp="1"/>
          </p:cNvSpPr>
          <p:nvPr>
            <p:ph type="sldNum" sz="quarter" idx="12"/>
          </p:nvPr>
        </p:nvSpPr>
        <p:spPr/>
        <p:txBody>
          <a:bodyPr/>
          <a:lstStyle/>
          <a:p>
            <a:fld id="{EDEE55E8-F8E4-4D77-BFDC-EB91F184E052}" type="slidenum">
              <a:rPr lang="en-US" smtClean="0"/>
              <a:pPr/>
              <a:t>114</a:t>
            </a:fld>
            <a:endParaRPr lang="en-US"/>
          </a:p>
        </p:txBody>
      </p:sp>
    </p:spTree>
    <p:extLst>
      <p:ext uri="{BB962C8B-B14F-4D97-AF65-F5344CB8AC3E}">
        <p14:creationId xmlns:p14="http://schemas.microsoft.com/office/powerpoint/2010/main" val="34382566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49"/>
            <a:ext cx="8229600" cy="426801"/>
          </a:xfrm>
        </p:spPr>
        <p:txBody>
          <a:bodyPr>
            <a:noAutofit/>
          </a:bodyPr>
          <a:lstStyle/>
          <a:p>
            <a:r>
              <a:rPr lang="en-US" sz="3200" b="1" dirty="0"/>
              <a:t>Job Descriptions</a:t>
            </a:r>
          </a:p>
        </p:txBody>
      </p:sp>
      <p:sp>
        <p:nvSpPr>
          <p:cNvPr id="3" name="Content Placeholder 2"/>
          <p:cNvSpPr>
            <a:spLocks noGrp="1"/>
          </p:cNvSpPr>
          <p:nvPr>
            <p:ph idx="1"/>
          </p:nvPr>
        </p:nvSpPr>
        <p:spPr>
          <a:xfrm>
            <a:off x="777204" y="1346007"/>
            <a:ext cx="7909596" cy="4780157"/>
          </a:xfrm>
        </p:spPr>
        <p:txBody>
          <a:bodyPr>
            <a:normAutofit fontScale="70000" lnSpcReduction="20000"/>
          </a:bodyPr>
          <a:lstStyle/>
          <a:p>
            <a:r>
              <a:rPr lang="en-US" dirty="0" err="1"/>
              <a:t>Perubahan</a:t>
            </a:r>
            <a:r>
              <a:rPr lang="en-US" dirty="0"/>
              <a:t> </a:t>
            </a:r>
            <a:r>
              <a:rPr lang="en-US" dirty="0" err="1"/>
              <a:t>signifikan</a:t>
            </a:r>
            <a:r>
              <a:rPr lang="en-US" dirty="0"/>
              <a:t> </a:t>
            </a:r>
            <a:r>
              <a:rPr lang="en-US" dirty="0" err="1"/>
              <a:t>kurikulum</a:t>
            </a:r>
            <a:r>
              <a:rPr lang="en-US" dirty="0"/>
              <a:t> </a:t>
            </a:r>
            <a:r>
              <a:rPr lang="en-US" dirty="0" err="1"/>
              <a:t>diputuskan</a:t>
            </a:r>
            <a:r>
              <a:rPr lang="en-US" dirty="0"/>
              <a:t> di </a:t>
            </a:r>
            <a:r>
              <a:rPr lang="en-US" dirty="0" err="1"/>
              <a:t>tingkat</a:t>
            </a:r>
            <a:r>
              <a:rPr lang="en-US" dirty="0"/>
              <a:t> </a:t>
            </a:r>
            <a:r>
              <a:rPr lang="en-US" dirty="0" err="1"/>
              <a:t>Departemen</a:t>
            </a:r>
            <a:r>
              <a:rPr lang="en-US" dirty="0"/>
              <a:t> </a:t>
            </a:r>
            <a:r>
              <a:rPr lang="en-US" dirty="0" err="1"/>
              <a:t>dengan</a:t>
            </a:r>
            <a:r>
              <a:rPr lang="en-US" dirty="0"/>
              <a:t> </a:t>
            </a:r>
            <a:r>
              <a:rPr lang="en-US" dirty="0" err="1"/>
              <a:t>melibatkan</a:t>
            </a:r>
            <a:r>
              <a:rPr lang="en-US" dirty="0"/>
              <a:t> Program </a:t>
            </a:r>
            <a:r>
              <a:rPr lang="en-US" dirty="0" err="1"/>
              <a:t>Studi</a:t>
            </a:r>
            <a:r>
              <a:rPr lang="en-US" dirty="0"/>
              <a:t>, </a:t>
            </a:r>
            <a:r>
              <a:rPr lang="en-US" dirty="0" err="1"/>
              <a:t>Komite</a:t>
            </a:r>
            <a:r>
              <a:rPr lang="en-US" dirty="0"/>
              <a:t> </a:t>
            </a:r>
            <a:r>
              <a:rPr lang="en-US" dirty="0" err="1"/>
              <a:t>Kurikulum</a:t>
            </a:r>
            <a:r>
              <a:rPr lang="en-US" dirty="0"/>
              <a:t>, </a:t>
            </a:r>
            <a:r>
              <a:rPr lang="en-US" dirty="0" err="1"/>
              <a:t>dan</a:t>
            </a:r>
            <a:r>
              <a:rPr lang="en-US" dirty="0"/>
              <a:t> </a:t>
            </a:r>
            <a:r>
              <a:rPr lang="en-US" dirty="0" err="1"/>
              <a:t>Komite</a:t>
            </a:r>
            <a:r>
              <a:rPr lang="en-US" dirty="0"/>
              <a:t> </a:t>
            </a:r>
            <a:r>
              <a:rPr lang="en-US" dirty="0" err="1"/>
              <a:t>AoL</a:t>
            </a:r>
            <a:endParaRPr lang="en-US" dirty="0"/>
          </a:p>
          <a:p>
            <a:endParaRPr lang="en-US" dirty="0"/>
          </a:p>
          <a:p>
            <a:r>
              <a:rPr lang="en-US" dirty="0" err="1"/>
              <a:t>Perubahan</a:t>
            </a:r>
            <a:r>
              <a:rPr lang="en-US" dirty="0"/>
              <a:t> </a:t>
            </a:r>
            <a:r>
              <a:rPr lang="en-US" dirty="0" err="1"/>
              <a:t>kurikulum</a:t>
            </a:r>
            <a:r>
              <a:rPr lang="en-US" dirty="0"/>
              <a:t> </a:t>
            </a:r>
            <a:r>
              <a:rPr lang="en-US" dirty="0" err="1"/>
              <a:t>diajukan</a:t>
            </a:r>
            <a:r>
              <a:rPr lang="en-US" dirty="0"/>
              <a:t> </a:t>
            </a:r>
            <a:r>
              <a:rPr lang="en-US" dirty="0" err="1"/>
              <a:t>oleh</a:t>
            </a:r>
            <a:r>
              <a:rPr lang="en-US" dirty="0"/>
              <a:t> </a:t>
            </a:r>
            <a:r>
              <a:rPr lang="en-US" dirty="0" err="1"/>
              <a:t>Departemen</a:t>
            </a:r>
            <a:r>
              <a:rPr lang="en-US" dirty="0"/>
              <a:t> </a:t>
            </a:r>
            <a:r>
              <a:rPr lang="en-US" dirty="0" err="1"/>
              <a:t>kepada</a:t>
            </a:r>
            <a:r>
              <a:rPr lang="en-US" dirty="0"/>
              <a:t> </a:t>
            </a:r>
            <a:r>
              <a:rPr lang="en-US" dirty="0" err="1"/>
              <a:t>Fakultas</a:t>
            </a:r>
            <a:r>
              <a:rPr lang="en-US" dirty="0"/>
              <a:t> di </a:t>
            </a:r>
            <a:r>
              <a:rPr lang="en-US" dirty="0" err="1"/>
              <a:t>Rapat</a:t>
            </a:r>
            <a:r>
              <a:rPr lang="en-US" dirty="0"/>
              <a:t> </a:t>
            </a:r>
            <a:r>
              <a:rPr lang="en-US" dirty="0" err="1"/>
              <a:t>Fakultas</a:t>
            </a:r>
            <a:r>
              <a:rPr lang="en-US" dirty="0"/>
              <a:t> </a:t>
            </a:r>
            <a:r>
              <a:rPr lang="en-US" dirty="0" err="1"/>
              <a:t>untuk</a:t>
            </a:r>
            <a:r>
              <a:rPr lang="en-US" dirty="0"/>
              <a:t> </a:t>
            </a:r>
            <a:r>
              <a:rPr lang="en-US" dirty="0" err="1"/>
              <a:t>dibahas</a:t>
            </a:r>
            <a:r>
              <a:rPr lang="en-US" dirty="0"/>
              <a:t> </a:t>
            </a:r>
            <a:r>
              <a:rPr lang="en-US" dirty="0" err="1"/>
              <a:t>dan</a:t>
            </a:r>
            <a:r>
              <a:rPr lang="en-US" dirty="0"/>
              <a:t> </a:t>
            </a:r>
            <a:r>
              <a:rPr lang="en-US" dirty="0" err="1"/>
              <a:t>diputuskan</a:t>
            </a:r>
            <a:r>
              <a:rPr lang="en-US" dirty="0"/>
              <a:t>. </a:t>
            </a:r>
          </a:p>
          <a:p>
            <a:endParaRPr lang="en-US" dirty="0"/>
          </a:p>
          <a:p>
            <a:r>
              <a:rPr lang="en-US" dirty="0" err="1"/>
              <a:t>Fakultas</a:t>
            </a:r>
            <a:r>
              <a:rPr lang="en-US" dirty="0"/>
              <a:t> </a:t>
            </a:r>
            <a:r>
              <a:rPr lang="en-US" dirty="0" err="1"/>
              <a:t>mengajukan</a:t>
            </a:r>
            <a:r>
              <a:rPr lang="en-US" dirty="0"/>
              <a:t> </a:t>
            </a:r>
            <a:r>
              <a:rPr lang="en-US" dirty="0" err="1"/>
              <a:t>perubahan</a:t>
            </a:r>
            <a:r>
              <a:rPr lang="en-US" dirty="0"/>
              <a:t> </a:t>
            </a:r>
            <a:r>
              <a:rPr lang="en-US" dirty="0" err="1"/>
              <a:t>kurikulum</a:t>
            </a:r>
            <a:r>
              <a:rPr lang="en-US" dirty="0"/>
              <a:t> </a:t>
            </a:r>
            <a:r>
              <a:rPr lang="en-US" dirty="0" err="1"/>
              <a:t>kepada</a:t>
            </a:r>
            <a:r>
              <a:rPr lang="en-US" dirty="0"/>
              <a:t> </a:t>
            </a:r>
            <a:r>
              <a:rPr lang="en-US" dirty="0" err="1"/>
              <a:t>Senat</a:t>
            </a:r>
            <a:r>
              <a:rPr lang="en-US" dirty="0"/>
              <a:t> di </a:t>
            </a:r>
            <a:r>
              <a:rPr lang="en-US" dirty="0" err="1"/>
              <a:t>Rapat</a:t>
            </a:r>
            <a:r>
              <a:rPr lang="en-US" dirty="0"/>
              <a:t> </a:t>
            </a:r>
            <a:r>
              <a:rPr lang="en-US" dirty="0" err="1"/>
              <a:t>Senat</a:t>
            </a:r>
            <a:r>
              <a:rPr lang="en-US" dirty="0"/>
              <a:t> </a:t>
            </a:r>
            <a:r>
              <a:rPr lang="en-US" dirty="0" err="1"/>
              <a:t>untuk</a:t>
            </a:r>
            <a:r>
              <a:rPr lang="en-US" dirty="0"/>
              <a:t> </a:t>
            </a:r>
            <a:r>
              <a:rPr lang="en-US" dirty="0" err="1"/>
              <a:t>mendapat</a:t>
            </a:r>
            <a:r>
              <a:rPr lang="en-US" dirty="0"/>
              <a:t> </a:t>
            </a:r>
            <a:r>
              <a:rPr lang="en-US" dirty="0" err="1"/>
              <a:t>pertimbangan</a:t>
            </a:r>
            <a:r>
              <a:rPr lang="en-US" dirty="0"/>
              <a:t> </a:t>
            </a:r>
            <a:r>
              <a:rPr lang="en-US" dirty="0" err="1"/>
              <a:t>dan</a:t>
            </a:r>
            <a:r>
              <a:rPr lang="en-US" dirty="0"/>
              <a:t> </a:t>
            </a:r>
            <a:r>
              <a:rPr lang="en-US" dirty="0" err="1"/>
              <a:t>pengesahan</a:t>
            </a:r>
            <a:r>
              <a:rPr lang="en-US" dirty="0"/>
              <a:t>  </a:t>
            </a:r>
          </a:p>
          <a:p>
            <a:endParaRPr lang="en-US" dirty="0"/>
          </a:p>
          <a:p>
            <a:r>
              <a:rPr lang="en-US" dirty="0" err="1"/>
              <a:t>Kurikulum</a:t>
            </a:r>
            <a:r>
              <a:rPr lang="en-US" dirty="0"/>
              <a:t> yang </a:t>
            </a:r>
            <a:r>
              <a:rPr lang="en-US" dirty="0" err="1"/>
              <a:t>disahkan</a:t>
            </a:r>
            <a:r>
              <a:rPr lang="en-US" dirty="0"/>
              <a:t> </a:t>
            </a:r>
            <a:r>
              <a:rPr lang="en-US" dirty="0" err="1"/>
              <a:t>oleh</a:t>
            </a:r>
            <a:r>
              <a:rPr lang="en-US" dirty="0"/>
              <a:t> </a:t>
            </a:r>
            <a:r>
              <a:rPr lang="en-US" dirty="0" err="1"/>
              <a:t>Senat</a:t>
            </a:r>
            <a:r>
              <a:rPr lang="en-US" dirty="0"/>
              <a:t>, </a:t>
            </a:r>
            <a:r>
              <a:rPr lang="en-US" dirty="0" err="1"/>
              <a:t>disampaikan</a:t>
            </a:r>
            <a:r>
              <a:rPr lang="en-US" dirty="0"/>
              <a:t> </a:t>
            </a:r>
            <a:r>
              <a:rPr lang="en-US" dirty="0" err="1"/>
              <a:t>oleh</a:t>
            </a:r>
            <a:r>
              <a:rPr lang="en-US" dirty="0"/>
              <a:t> </a:t>
            </a:r>
            <a:r>
              <a:rPr lang="en-US" dirty="0" err="1"/>
              <a:t>Senat</a:t>
            </a:r>
            <a:r>
              <a:rPr lang="en-US" dirty="0"/>
              <a:t> </a:t>
            </a:r>
            <a:r>
              <a:rPr lang="en-US" dirty="0" err="1"/>
              <a:t>kepada</a:t>
            </a:r>
            <a:r>
              <a:rPr lang="en-US" dirty="0"/>
              <a:t> </a:t>
            </a:r>
            <a:r>
              <a:rPr lang="en-US" dirty="0" err="1"/>
              <a:t>Fakultas</a:t>
            </a:r>
            <a:r>
              <a:rPr lang="en-US" dirty="0"/>
              <a:t>. </a:t>
            </a:r>
            <a:r>
              <a:rPr lang="en-US" dirty="0" err="1"/>
              <a:t>Fakultas</a:t>
            </a:r>
            <a:r>
              <a:rPr lang="en-US" dirty="0"/>
              <a:t> </a:t>
            </a:r>
            <a:r>
              <a:rPr lang="en-US" dirty="0" err="1"/>
              <a:t>menugaskan</a:t>
            </a:r>
            <a:r>
              <a:rPr lang="en-US" dirty="0"/>
              <a:t> </a:t>
            </a:r>
            <a:r>
              <a:rPr lang="en-US" dirty="0" err="1"/>
              <a:t>Departemen</a:t>
            </a:r>
            <a:r>
              <a:rPr lang="en-US" dirty="0"/>
              <a:t> </a:t>
            </a:r>
            <a:r>
              <a:rPr lang="en-US" dirty="0" err="1"/>
              <a:t>untuk</a:t>
            </a:r>
            <a:r>
              <a:rPr lang="en-US" dirty="0"/>
              <a:t> </a:t>
            </a:r>
            <a:r>
              <a:rPr lang="en-US" dirty="0" err="1"/>
              <a:t>melaksanakan</a:t>
            </a:r>
            <a:r>
              <a:rPr lang="en-US" dirty="0"/>
              <a:t> </a:t>
            </a:r>
            <a:r>
              <a:rPr lang="en-US" dirty="0" err="1"/>
              <a:t>kurikulum</a:t>
            </a:r>
            <a:r>
              <a:rPr lang="en-US" dirty="0"/>
              <a:t>. </a:t>
            </a:r>
            <a:r>
              <a:rPr lang="en-US" dirty="0" err="1"/>
              <a:t>Departemen</a:t>
            </a:r>
            <a:r>
              <a:rPr lang="en-US" dirty="0"/>
              <a:t> </a:t>
            </a:r>
            <a:r>
              <a:rPr lang="en-US" dirty="0" err="1"/>
              <a:t>menugaskan</a:t>
            </a:r>
            <a:r>
              <a:rPr lang="en-US" dirty="0"/>
              <a:t> Program </a:t>
            </a:r>
            <a:r>
              <a:rPr lang="en-US" dirty="0" err="1"/>
              <a:t>Studi</a:t>
            </a:r>
            <a:r>
              <a:rPr lang="en-US" dirty="0"/>
              <a:t> </a:t>
            </a:r>
            <a:r>
              <a:rPr lang="en-US" dirty="0" err="1"/>
              <a:t>untuk</a:t>
            </a:r>
            <a:r>
              <a:rPr lang="en-US" dirty="0"/>
              <a:t> </a:t>
            </a:r>
            <a:r>
              <a:rPr lang="en-US" dirty="0" err="1"/>
              <a:t>melaksanakan</a:t>
            </a:r>
            <a:r>
              <a:rPr lang="en-US" dirty="0"/>
              <a:t> </a:t>
            </a:r>
            <a:r>
              <a:rPr lang="en-US" dirty="0" err="1"/>
              <a:t>kurikulum</a:t>
            </a:r>
            <a:r>
              <a:rPr lang="en-US" dirty="0"/>
              <a:t>.</a:t>
            </a:r>
          </a:p>
        </p:txBody>
      </p:sp>
      <p:sp>
        <p:nvSpPr>
          <p:cNvPr id="5" name="Slide Number Placeholder 4"/>
          <p:cNvSpPr>
            <a:spLocks noGrp="1"/>
          </p:cNvSpPr>
          <p:nvPr>
            <p:ph type="sldNum" sz="quarter" idx="12"/>
          </p:nvPr>
        </p:nvSpPr>
        <p:spPr/>
        <p:txBody>
          <a:bodyPr/>
          <a:lstStyle/>
          <a:p>
            <a:fld id="{EDEE55E8-F8E4-4D77-BFDC-EB91F184E052}" type="slidenum">
              <a:rPr lang="en-US" smtClean="0"/>
              <a:pPr/>
              <a:t>115</a:t>
            </a:fld>
            <a:endParaRPr lang="en-US"/>
          </a:p>
        </p:txBody>
      </p:sp>
    </p:spTree>
    <p:extLst>
      <p:ext uri="{BB962C8B-B14F-4D97-AF65-F5344CB8AC3E}">
        <p14:creationId xmlns:p14="http://schemas.microsoft.com/office/powerpoint/2010/main" val="441553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3424391"/>
              </p:ext>
            </p:extLst>
          </p:nvPr>
        </p:nvGraphicFramePr>
        <p:xfrm>
          <a:off x="110444" y="1102520"/>
          <a:ext cx="8996740" cy="5110364"/>
        </p:xfrm>
        <a:graphic>
          <a:graphicData uri="http://schemas.openxmlformats.org/drawingml/2006/table">
            <a:tbl>
              <a:tblPr firstRow="1" bandRow="1">
                <a:tableStyleId>{2D5ABB26-0587-4C30-8999-92F81FD0307C}</a:tableStyleId>
              </a:tblPr>
              <a:tblGrid>
                <a:gridCol w="2190512">
                  <a:extLst>
                    <a:ext uri="{9D8B030D-6E8A-4147-A177-3AD203B41FA5}">
                      <a16:colId xmlns:a16="http://schemas.microsoft.com/office/drawing/2014/main" val="20000"/>
                    </a:ext>
                  </a:extLst>
                </a:gridCol>
                <a:gridCol w="1564650">
                  <a:extLst>
                    <a:ext uri="{9D8B030D-6E8A-4147-A177-3AD203B41FA5}">
                      <a16:colId xmlns:a16="http://schemas.microsoft.com/office/drawing/2014/main" val="20001"/>
                    </a:ext>
                  </a:extLst>
                </a:gridCol>
                <a:gridCol w="1785542">
                  <a:extLst>
                    <a:ext uri="{9D8B030D-6E8A-4147-A177-3AD203B41FA5}">
                      <a16:colId xmlns:a16="http://schemas.microsoft.com/office/drawing/2014/main" val="20002"/>
                    </a:ext>
                  </a:extLst>
                </a:gridCol>
                <a:gridCol w="1785542">
                  <a:extLst>
                    <a:ext uri="{9D8B030D-6E8A-4147-A177-3AD203B41FA5}">
                      <a16:colId xmlns:a16="http://schemas.microsoft.com/office/drawing/2014/main" val="20003"/>
                    </a:ext>
                  </a:extLst>
                </a:gridCol>
                <a:gridCol w="1670494">
                  <a:extLst>
                    <a:ext uri="{9D8B030D-6E8A-4147-A177-3AD203B41FA5}">
                      <a16:colId xmlns:a16="http://schemas.microsoft.com/office/drawing/2014/main" val="20004"/>
                    </a:ext>
                  </a:extLst>
                </a:gridCol>
              </a:tblGrid>
              <a:tr h="751811">
                <a:tc>
                  <a:txBody>
                    <a:bodyPr/>
                    <a:lstStyle/>
                    <a:p>
                      <a:r>
                        <a:rPr lang="en-US" sz="1800" b="1" i="1" dirty="0"/>
                        <a:t>WHAT</a:t>
                      </a:r>
                      <a:r>
                        <a:rPr lang="en-US" sz="1800" b="1" dirty="0"/>
                        <a:t>: </a:t>
                      </a:r>
                      <a:r>
                        <a:rPr lang="en-US" sz="1800" b="0" dirty="0"/>
                        <a:t>CAPAIAN PEMBELAJARAN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800" b="1" i="1" dirty="0"/>
                        <a:t>HOW</a:t>
                      </a:r>
                      <a:r>
                        <a:rPr lang="en-US" sz="1800" b="1" dirty="0"/>
                        <a:t>: </a:t>
                      </a:r>
                      <a:r>
                        <a:rPr lang="en-US" sz="1800" b="0" dirty="0"/>
                        <a:t>CARA MENGUKUR, INSTRUMEN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800" b="1" i="1" dirty="0"/>
                        <a:t>WHERE</a:t>
                      </a:r>
                      <a:r>
                        <a:rPr lang="en-US" sz="1800" b="1" dirty="0"/>
                        <a:t>: </a:t>
                      </a:r>
                      <a:r>
                        <a:rPr lang="en-US" sz="1800" b="0" dirty="0"/>
                        <a:t>DI</a:t>
                      </a:r>
                      <a:r>
                        <a:rPr lang="en-US" sz="1800" b="0" baseline="0" dirty="0"/>
                        <a:t> MATA KULIAH ATAU DI LUAR MATA KULIAH </a:t>
                      </a:r>
                      <a:endParaRPr lang="en-US" sz="18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800" b="1" i="1" dirty="0"/>
                        <a:t>WHEN:</a:t>
                      </a:r>
                      <a:r>
                        <a:rPr lang="en-US" sz="1800" b="1" dirty="0"/>
                        <a:t> </a:t>
                      </a:r>
                      <a:r>
                        <a:rPr lang="en-US" sz="1800" b="0" dirty="0"/>
                        <a:t>DI SEMESTER BERAPA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800" b="1" i="1" dirty="0"/>
                        <a:t>HOW MANY</a:t>
                      </a:r>
                      <a:r>
                        <a:rPr lang="en-US" sz="1800" b="1" dirty="0"/>
                        <a:t>: </a:t>
                      </a:r>
                      <a:r>
                        <a:rPr lang="en-US" sz="1800" b="0" dirty="0"/>
                        <a:t>SETIAP</a:t>
                      </a:r>
                      <a:r>
                        <a:rPr lang="en-US" sz="1800" b="0" baseline="0" dirty="0"/>
                        <a:t> TAHUN, SETIAP DUA TAHUN</a:t>
                      </a:r>
                      <a:endParaRPr lang="en-US" sz="18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751811">
                <a:tc>
                  <a:txBody>
                    <a:bodyPr/>
                    <a:lstStyle/>
                    <a:p>
                      <a:r>
                        <a:rPr lang="en-US" sz="1800" b="1" dirty="0"/>
                        <a:t>CPL1</a:t>
                      </a:r>
                      <a:r>
                        <a:rPr lang="en-US" sz="1800" dirty="0"/>
                        <a:t>: KEMAMPUAN KOMUNIKASI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1811">
                <a:tc>
                  <a:txBody>
                    <a:bodyPr/>
                    <a:lstStyle/>
                    <a:p>
                      <a:r>
                        <a:rPr lang="en-US" sz="1800" b="1" dirty="0"/>
                        <a:t>CPL2</a:t>
                      </a:r>
                      <a:r>
                        <a:rPr lang="en-US" sz="1800" dirty="0"/>
                        <a:t>: KEMAMPUAN BEKERJA</a:t>
                      </a:r>
                      <a:r>
                        <a:rPr lang="en-US" sz="1800" baseline="0" dirty="0"/>
                        <a:t> DALAM TIM</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1811">
                <a:tc>
                  <a:txBody>
                    <a:bodyPr/>
                    <a:lstStyle/>
                    <a:p>
                      <a:r>
                        <a:rPr lang="en-US" sz="1800" b="1" dirty="0"/>
                        <a:t>CPL2</a:t>
                      </a:r>
                      <a:r>
                        <a:rPr lang="en-US" sz="1800" dirty="0"/>
                        <a:t>: KREATIVITAS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1811">
                <a:tc>
                  <a:txBody>
                    <a:bodyPr/>
                    <a:lstStyle/>
                    <a:p>
                      <a:r>
                        <a:rPr lang="en-US" sz="1800" b="1" dirty="0"/>
                        <a:t>CPL3</a:t>
                      </a:r>
                      <a:r>
                        <a:rPr lang="en-US" sz="1800" dirty="0"/>
                        <a:t>: KEMAMPUAN PENALARAN ETIS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51811">
                <a:tc>
                  <a:txBody>
                    <a:bodyPr/>
                    <a:lstStyle/>
                    <a:p>
                      <a:r>
                        <a:rPr lang="en-US" sz="1800" b="1" dirty="0"/>
                        <a:t>CPL4</a:t>
                      </a:r>
                      <a:r>
                        <a:rPr lang="en-US" sz="1800" dirty="0"/>
                        <a:t>: FINANCIAL MONITORING AND ANALYSIS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EDEE55E8-F8E4-4D77-BFDC-EB91F184E052}" type="slidenum">
              <a:rPr lang="en-US" smtClean="0"/>
              <a:pPr/>
              <a:t>116</a:t>
            </a:fld>
            <a:endParaRPr lang="en-US"/>
          </a:p>
        </p:txBody>
      </p:sp>
    </p:spTree>
    <p:extLst>
      <p:ext uri="{BB962C8B-B14F-4D97-AF65-F5344CB8AC3E}">
        <p14:creationId xmlns:p14="http://schemas.microsoft.com/office/powerpoint/2010/main" val="13369144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86232" y="487385"/>
            <a:ext cx="6935824" cy="5804535"/>
            <a:chOff x="1980" y="2138"/>
            <a:chExt cx="11040" cy="9141"/>
          </a:xfrm>
        </p:grpSpPr>
        <p:sp>
          <p:nvSpPr>
            <p:cNvPr id="3" name="Oval 6"/>
            <p:cNvSpPr>
              <a:spLocks noChangeArrowheads="1"/>
            </p:cNvSpPr>
            <p:nvPr/>
          </p:nvSpPr>
          <p:spPr bwMode="auto">
            <a:xfrm>
              <a:off x="3625" y="3078"/>
              <a:ext cx="7680" cy="7740"/>
            </a:xfrm>
            <a:prstGeom prst="ellipse">
              <a:avLst/>
            </a:prstGeom>
            <a:solidFill>
              <a:schemeClr val="bg1"/>
            </a:solidFill>
            <a:ln w="9525">
              <a:solidFill>
                <a:schemeClr val="tx1"/>
              </a:solidFill>
              <a:round/>
              <a:headEnd/>
              <a:tailEnd/>
            </a:ln>
          </p:spPr>
          <p:txBody>
            <a:bodyPr/>
            <a:lstStyle/>
            <a:p>
              <a:endParaRPr lang="en-US"/>
            </a:p>
          </p:txBody>
        </p:sp>
        <p:grpSp>
          <p:nvGrpSpPr>
            <p:cNvPr id="4" name="Group 7"/>
            <p:cNvGrpSpPr>
              <a:grpSpLocks/>
            </p:cNvGrpSpPr>
            <p:nvPr/>
          </p:nvGrpSpPr>
          <p:grpSpPr bwMode="auto">
            <a:xfrm>
              <a:off x="1980" y="2138"/>
              <a:ext cx="11040" cy="9141"/>
              <a:chOff x="1980" y="2138"/>
              <a:chExt cx="11040" cy="9141"/>
            </a:xfrm>
          </p:grpSpPr>
          <p:sp>
            <p:nvSpPr>
              <p:cNvPr id="5" name="Text Box 9"/>
              <p:cNvSpPr txBox="1">
                <a:spLocks noChangeArrowheads="1"/>
              </p:cNvSpPr>
              <p:nvPr/>
            </p:nvSpPr>
            <p:spPr bwMode="auto">
              <a:xfrm>
                <a:off x="9270" y="4008"/>
                <a:ext cx="3649" cy="154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1:</a:t>
                </a:r>
              </a:p>
              <a:p>
                <a:pPr algn="ctr"/>
                <a:r>
                  <a:rPr lang="en-US" sz="1600" dirty="0">
                    <a:latin typeface="Times New Roman" charset="0"/>
                  </a:rPr>
                  <a:t>Identify Graduate Profile and Program Goals </a:t>
                </a:r>
              </a:p>
            </p:txBody>
          </p:sp>
          <p:sp>
            <p:nvSpPr>
              <p:cNvPr id="6" name="Text Box 10"/>
              <p:cNvSpPr txBox="1">
                <a:spLocks noChangeArrowheads="1"/>
              </p:cNvSpPr>
              <p:nvPr/>
            </p:nvSpPr>
            <p:spPr bwMode="auto">
              <a:xfrm>
                <a:off x="9870" y="8568"/>
                <a:ext cx="2880" cy="135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3:</a:t>
                </a:r>
              </a:p>
              <a:p>
                <a:pPr algn="ctr"/>
                <a:r>
                  <a:rPr lang="en-US" sz="1600" dirty="0">
                    <a:latin typeface="Times New Roman" charset="0"/>
                  </a:rPr>
                  <a:t>Select Assessment</a:t>
                </a:r>
              </a:p>
              <a:p>
                <a:pPr algn="ctr"/>
                <a:r>
                  <a:rPr lang="en-US" sz="1600" dirty="0">
                    <a:latin typeface="Times New Roman" charset="0"/>
                  </a:rPr>
                  <a:t>Methods</a:t>
                </a:r>
              </a:p>
              <a:p>
                <a:pPr algn="ctr"/>
                <a:endParaRPr lang="en-US" sz="1600" dirty="0">
                  <a:latin typeface="Times New Roman" charset="0"/>
                </a:endParaRPr>
              </a:p>
            </p:txBody>
          </p:sp>
          <p:sp>
            <p:nvSpPr>
              <p:cNvPr id="7" name="Text Box 11"/>
              <p:cNvSpPr txBox="1">
                <a:spLocks noChangeArrowheads="1"/>
              </p:cNvSpPr>
              <p:nvPr/>
            </p:nvSpPr>
            <p:spPr bwMode="auto">
              <a:xfrm>
                <a:off x="6460" y="9923"/>
                <a:ext cx="2400" cy="13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4:</a:t>
                </a:r>
              </a:p>
              <a:p>
                <a:pPr algn="ctr"/>
                <a:r>
                  <a:rPr lang="en-US" sz="1600" dirty="0">
                    <a:latin typeface="Times New Roman" charset="0"/>
                  </a:rPr>
                  <a:t>Implement:</a:t>
                </a:r>
              </a:p>
              <a:p>
                <a:pPr algn="ctr"/>
                <a:r>
                  <a:rPr lang="en-US" sz="1600" dirty="0">
                    <a:latin typeface="Times New Roman" charset="0"/>
                  </a:rPr>
                  <a:t>Data Collection</a:t>
                </a:r>
              </a:p>
            </p:txBody>
          </p:sp>
          <p:sp>
            <p:nvSpPr>
              <p:cNvPr id="8" name="Text Box 12"/>
              <p:cNvSpPr txBox="1">
                <a:spLocks noChangeArrowheads="1"/>
              </p:cNvSpPr>
              <p:nvPr/>
            </p:nvSpPr>
            <p:spPr bwMode="auto">
              <a:xfrm>
                <a:off x="2370" y="8688"/>
                <a:ext cx="3240" cy="156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5:</a:t>
                </a:r>
              </a:p>
              <a:p>
                <a:pPr algn="ctr"/>
                <a:r>
                  <a:rPr lang="en-US" sz="1600" dirty="0">
                    <a:latin typeface="Times New Roman" charset="0"/>
                  </a:rPr>
                  <a:t>Analyze and Interpret the Data: </a:t>
                </a:r>
              </a:p>
              <a:p>
                <a:pPr algn="ctr"/>
                <a:r>
                  <a:rPr lang="en-US" sz="1600" dirty="0">
                    <a:latin typeface="Times New Roman" charset="0"/>
                  </a:rPr>
                  <a:t>(Make Sense of It All)</a:t>
                </a:r>
              </a:p>
            </p:txBody>
          </p:sp>
          <p:sp>
            <p:nvSpPr>
              <p:cNvPr id="9" name="Text Box 13"/>
              <p:cNvSpPr txBox="1">
                <a:spLocks noChangeArrowheads="1"/>
              </p:cNvSpPr>
              <p:nvPr/>
            </p:nvSpPr>
            <p:spPr bwMode="auto">
              <a:xfrm>
                <a:off x="2280" y="6288"/>
                <a:ext cx="2880" cy="141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6:</a:t>
                </a:r>
              </a:p>
              <a:p>
                <a:pPr algn="ctr"/>
                <a:r>
                  <a:rPr lang="en-US" sz="1600" dirty="0">
                    <a:latin typeface="Times New Roman" charset="0"/>
                  </a:rPr>
                  <a:t>Report Findings</a:t>
                </a:r>
              </a:p>
              <a:p>
                <a:pPr algn="ctr"/>
                <a:r>
                  <a:rPr lang="en-US" sz="1600" dirty="0">
                    <a:latin typeface="Times New Roman" charset="0"/>
                  </a:rPr>
                  <a:t>And Conclusions</a:t>
                </a:r>
              </a:p>
            </p:txBody>
          </p:sp>
          <p:sp>
            <p:nvSpPr>
              <p:cNvPr id="10" name="Text Box 14"/>
              <p:cNvSpPr txBox="1">
                <a:spLocks noChangeArrowheads="1"/>
              </p:cNvSpPr>
              <p:nvPr/>
            </p:nvSpPr>
            <p:spPr bwMode="auto">
              <a:xfrm>
                <a:off x="1980" y="4038"/>
                <a:ext cx="3840" cy="154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7:</a:t>
                </a:r>
              </a:p>
              <a:p>
                <a:pPr algn="ctr"/>
                <a:r>
                  <a:rPr lang="en-US" sz="1600" dirty="0">
                    <a:latin typeface="Times New Roman" charset="0"/>
                  </a:rPr>
                  <a:t>Close the Loop</a:t>
                </a:r>
              </a:p>
              <a:p>
                <a:pPr algn="ctr"/>
                <a:r>
                  <a:rPr lang="en-US" sz="1600" dirty="0">
                    <a:latin typeface="Times New Roman" charset="0"/>
                  </a:rPr>
                  <a:t>(Use the Results)</a:t>
                </a:r>
              </a:p>
            </p:txBody>
          </p:sp>
          <p:sp>
            <p:nvSpPr>
              <p:cNvPr id="11" name="Line 15"/>
              <p:cNvSpPr>
                <a:spLocks noChangeShapeType="1"/>
              </p:cNvSpPr>
              <p:nvPr/>
            </p:nvSpPr>
            <p:spPr bwMode="auto">
              <a:xfrm flipH="1">
                <a:off x="9360" y="10129"/>
                <a:ext cx="240" cy="179"/>
              </a:xfrm>
              <a:prstGeom prst="line">
                <a:avLst/>
              </a:prstGeom>
              <a:noFill/>
              <a:ln w="9525">
                <a:solidFill>
                  <a:srgbClr val="000000"/>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2" name="Line 16"/>
              <p:cNvSpPr>
                <a:spLocks noChangeShapeType="1"/>
              </p:cNvSpPr>
              <p:nvPr/>
            </p:nvSpPr>
            <p:spPr bwMode="auto">
              <a:xfrm>
                <a:off x="11280" y="6228"/>
                <a:ext cx="0" cy="360"/>
              </a:xfrm>
              <a:prstGeom prst="line">
                <a:avLst/>
              </a:prstGeom>
              <a:noFill/>
              <a:ln w="9525">
                <a:solidFill>
                  <a:srgbClr val="000000"/>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3" name="Line 17"/>
              <p:cNvSpPr>
                <a:spLocks noChangeShapeType="1"/>
              </p:cNvSpPr>
              <p:nvPr/>
            </p:nvSpPr>
            <p:spPr bwMode="auto">
              <a:xfrm flipV="1">
                <a:off x="3795" y="7883"/>
                <a:ext cx="0" cy="180"/>
              </a:xfrm>
              <a:prstGeom prst="line">
                <a:avLst/>
              </a:prstGeom>
              <a:noFill/>
              <a:ln w="9525">
                <a:solidFill>
                  <a:srgbClr val="000000"/>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4" name="Text Box 18"/>
              <p:cNvSpPr txBox="1">
                <a:spLocks noChangeArrowheads="1"/>
              </p:cNvSpPr>
              <p:nvPr/>
            </p:nvSpPr>
            <p:spPr bwMode="auto">
              <a:xfrm>
                <a:off x="5520" y="2138"/>
                <a:ext cx="4080" cy="1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8:</a:t>
                </a:r>
              </a:p>
              <a:p>
                <a:pPr algn="ctr"/>
                <a:r>
                  <a:rPr lang="en-US" sz="1600" dirty="0">
                    <a:latin typeface="Times New Roman" charset="0"/>
                  </a:rPr>
                  <a:t>Revise the Assessment Plan and Continue the Loop</a:t>
                </a:r>
              </a:p>
            </p:txBody>
          </p:sp>
          <p:sp>
            <p:nvSpPr>
              <p:cNvPr id="15" name="Text Box 19"/>
              <p:cNvSpPr txBox="1">
                <a:spLocks noChangeArrowheads="1"/>
              </p:cNvSpPr>
              <p:nvPr/>
            </p:nvSpPr>
            <p:spPr bwMode="auto">
              <a:xfrm>
                <a:off x="5940" y="6168"/>
                <a:ext cx="3040" cy="132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latin typeface="Times New Roman" charset="0"/>
                  </a:rPr>
                  <a:t>Cycle of Assessment</a:t>
                </a:r>
              </a:p>
            </p:txBody>
          </p:sp>
          <p:sp>
            <p:nvSpPr>
              <p:cNvPr id="16" name="Text Box 21"/>
              <p:cNvSpPr txBox="1">
                <a:spLocks noChangeArrowheads="1"/>
              </p:cNvSpPr>
              <p:nvPr/>
            </p:nvSpPr>
            <p:spPr bwMode="auto">
              <a:xfrm>
                <a:off x="9420" y="6138"/>
                <a:ext cx="3600" cy="183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Times New Roman" charset="0"/>
                  </a:rPr>
                  <a:t>Step 2:</a:t>
                </a:r>
              </a:p>
              <a:p>
                <a:pPr algn="ctr"/>
                <a:r>
                  <a:rPr lang="en-US" sz="1600" dirty="0">
                    <a:latin typeface="Times New Roman" charset="0"/>
                  </a:rPr>
                  <a:t>Specify Intended Learning Outcomes (Objectives)</a:t>
                </a:r>
              </a:p>
            </p:txBody>
          </p:sp>
        </p:grpSp>
      </p:grpSp>
      <p:sp>
        <p:nvSpPr>
          <p:cNvPr id="17" name="Line 17"/>
          <p:cNvSpPr>
            <a:spLocks noChangeShapeType="1"/>
          </p:cNvSpPr>
          <p:nvPr/>
        </p:nvSpPr>
        <p:spPr bwMode="auto">
          <a:xfrm flipV="1">
            <a:off x="2506301" y="1294847"/>
            <a:ext cx="226170" cy="133626"/>
          </a:xfrm>
          <a:prstGeom prst="line">
            <a:avLst/>
          </a:prstGeom>
          <a:noFill/>
          <a:ln w="9525">
            <a:solidFill>
              <a:srgbClr val="000000"/>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944542" y="2729929"/>
            <a:ext cx="15706" cy="164749"/>
          </a:xfrm>
          <a:prstGeom prst="line">
            <a:avLst/>
          </a:prstGeom>
          <a:noFill/>
          <a:ln w="9525">
            <a:solidFill>
              <a:srgbClr val="000000"/>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9" name="TextBox 18"/>
          <p:cNvSpPr txBox="1"/>
          <p:nvPr/>
        </p:nvSpPr>
        <p:spPr>
          <a:xfrm>
            <a:off x="4814866" y="221973"/>
            <a:ext cx="3810194" cy="374461"/>
          </a:xfrm>
          <a:prstGeom prst="rect">
            <a:avLst/>
          </a:prstGeom>
          <a:noFill/>
        </p:spPr>
        <p:txBody>
          <a:bodyPr wrap="square" rtlCol="0">
            <a:spAutoFit/>
          </a:bodyPr>
          <a:lstStyle/>
          <a:p>
            <a:pPr>
              <a:lnSpc>
                <a:spcPct val="90000"/>
              </a:lnSpc>
            </a:pPr>
            <a:r>
              <a:rPr lang="en-US" sz="2000" b="1" dirty="0"/>
              <a:t>Assurance of  Learning Process</a:t>
            </a:r>
          </a:p>
        </p:txBody>
      </p:sp>
      <p:sp>
        <p:nvSpPr>
          <p:cNvPr id="21" name="Slide Number Placeholder 20"/>
          <p:cNvSpPr>
            <a:spLocks noGrp="1"/>
          </p:cNvSpPr>
          <p:nvPr>
            <p:ph type="sldNum" sz="quarter" idx="12"/>
          </p:nvPr>
        </p:nvSpPr>
        <p:spPr/>
        <p:txBody>
          <a:bodyPr/>
          <a:lstStyle/>
          <a:p>
            <a:fld id="{EDEE55E8-F8E4-4D77-BFDC-EB91F184E052}" type="slidenum">
              <a:rPr lang="en-US" smtClean="0"/>
              <a:pPr/>
              <a:t>117</a:t>
            </a:fld>
            <a:endParaRPr lang="en-US"/>
          </a:p>
        </p:txBody>
      </p:sp>
    </p:spTree>
    <p:extLst>
      <p:ext uri="{BB962C8B-B14F-4D97-AF65-F5344CB8AC3E}">
        <p14:creationId xmlns:p14="http://schemas.microsoft.com/office/powerpoint/2010/main" val="22848789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12800"/>
            <a:ext cx="9144000" cy="5232330"/>
          </a:xfrm>
          <a:prstGeom prst="rect">
            <a:avLst/>
          </a:prstGeom>
        </p:spPr>
      </p:pic>
      <p:sp>
        <p:nvSpPr>
          <p:cNvPr id="4" name="Slide Number Placeholder 3"/>
          <p:cNvSpPr>
            <a:spLocks noGrp="1"/>
          </p:cNvSpPr>
          <p:nvPr>
            <p:ph type="sldNum" sz="quarter" idx="12"/>
          </p:nvPr>
        </p:nvSpPr>
        <p:spPr/>
        <p:txBody>
          <a:bodyPr/>
          <a:lstStyle/>
          <a:p>
            <a:fld id="{EDEE55E8-F8E4-4D77-BFDC-EB91F184E052}" type="slidenum">
              <a:rPr lang="en-US" smtClean="0"/>
              <a:pPr/>
              <a:t>118</a:t>
            </a:fld>
            <a:endParaRPr lang="en-US"/>
          </a:p>
        </p:txBody>
      </p:sp>
    </p:spTree>
    <p:extLst>
      <p:ext uri="{BB962C8B-B14F-4D97-AF65-F5344CB8AC3E}">
        <p14:creationId xmlns:p14="http://schemas.microsoft.com/office/powerpoint/2010/main" val="24663561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ABF6BA-09FF-4FE7-A412-A81FAB58D9D5}"/>
              </a:ext>
            </a:extLst>
          </p:cNvPr>
          <p:cNvSpPr>
            <a:spLocks noGrp="1"/>
          </p:cNvSpPr>
          <p:nvPr>
            <p:ph type="sldNum" sz="quarter" idx="12"/>
          </p:nvPr>
        </p:nvSpPr>
        <p:spPr/>
        <p:txBody>
          <a:bodyPr/>
          <a:lstStyle/>
          <a:p>
            <a:fld id="{EDEE55E8-F8E4-4D77-BFDC-EB91F184E052}" type="slidenum">
              <a:rPr lang="en-US" smtClean="0"/>
              <a:pPr/>
              <a:t>119</a:t>
            </a:fld>
            <a:endParaRPr lang="en-US"/>
          </a:p>
        </p:txBody>
      </p:sp>
      <p:pic>
        <p:nvPicPr>
          <p:cNvPr id="8" name="Picture 7">
            <a:extLst>
              <a:ext uri="{FF2B5EF4-FFF2-40B4-BE49-F238E27FC236}">
                <a16:creationId xmlns:a16="http://schemas.microsoft.com/office/drawing/2014/main" id="{3F073216-9151-49C9-813C-2655EE1C0F9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4692"/>
            <a:ext cx="9144000" cy="5111826"/>
          </a:xfrm>
          <a:prstGeom prst="rect">
            <a:avLst/>
          </a:prstGeom>
        </p:spPr>
      </p:pic>
    </p:spTree>
    <p:extLst>
      <p:ext uri="{BB962C8B-B14F-4D97-AF65-F5344CB8AC3E}">
        <p14:creationId xmlns:p14="http://schemas.microsoft.com/office/powerpoint/2010/main" val="246260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PROFIL LULUSAN</a:t>
            </a:r>
          </a:p>
        </p:txBody>
      </p:sp>
      <p:sp>
        <p:nvSpPr>
          <p:cNvPr id="3" name="Content Placeholder 2"/>
          <p:cNvSpPr>
            <a:spLocks noGrp="1"/>
          </p:cNvSpPr>
          <p:nvPr>
            <p:ph idx="1"/>
          </p:nvPr>
        </p:nvSpPr>
        <p:spPr>
          <a:xfrm>
            <a:off x="846707" y="1600201"/>
            <a:ext cx="7602728" cy="4525963"/>
          </a:xfrm>
        </p:spPr>
        <p:txBody>
          <a:bodyPr>
            <a:normAutofit/>
          </a:bodyPr>
          <a:lstStyle/>
          <a:p>
            <a:r>
              <a:rPr lang="en-US" b="1" dirty="0" err="1"/>
              <a:t>Profil</a:t>
            </a:r>
            <a:r>
              <a:rPr lang="en-US" b="1" dirty="0"/>
              <a:t> </a:t>
            </a:r>
            <a:r>
              <a:rPr lang="en-US" b="1" dirty="0" err="1"/>
              <a:t>lulusan</a:t>
            </a:r>
            <a:r>
              <a:rPr lang="en-US" dirty="0"/>
              <a:t> </a:t>
            </a:r>
            <a:r>
              <a:rPr lang="en-US" dirty="0" err="1"/>
              <a:t>adalah</a:t>
            </a:r>
            <a:r>
              <a:rPr lang="en-US" dirty="0"/>
              <a:t> </a:t>
            </a:r>
            <a:r>
              <a:rPr lang="en-US" dirty="0" err="1"/>
              <a:t>deskripsi</a:t>
            </a:r>
            <a:r>
              <a:rPr lang="en-US" dirty="0"/>
              <a:t> </a:t>
            </a:r>
            <a:r>
              <a:rPr lang="en-US" dirty="0" err="1"/>
              <a:t>mengenai</a:t>
            </a:r>
            <a:r>
              <a:rPr lang="en-US" dirty="0"/>
              <a:t> </a:t>
            </a:r>
            <a:r>
              <a:rPr lang="en-US" b="1" dirty="0" err="1"/>
              <a:t>atribut</a:t>
            </a:r>
            <a:r>
              <a:rPr lang="en-US" dirty="0"/>
              <a:t>  </a:t>
            </a:r>
            <a:r>
              <a:rPr lang="en-US" dirty="0" err="1"/>
              <a:t>mencakup</a:t>
            </a:r>
            <a:r>
              <a:rPr lang="en-US" dirty="0"/>
              <a:t> </a:t>
            </a:r>
            <a:r>
              <a:rPr lang="en-US" b="1" dirty="0" err="1"/>
              <a:t>pengetahuan</a:t>
            </a:r>
            <a:r>
              <a:rPr lang="en-US" dirty="0"/>
              <a:t>, </a:t>
            </a:r>
            <a:r>
              <a:rPr lang="en-US" b="1" dirty="0" err="1"/>
              <a:t>keahlian</a:t>
            </a:r>
            <a:r>
              <a:rPr lang="en-US" dirty="0"/>
              <a:t>, </a:t>
            </a:r>
            <a:r>
              <a:rPr lang="en-US" dirty="0" err="1"/>
              <a:t>dan</a:t>
            </a:r>
            <a:r>
              <a:rPr lang="en-US" dirty="0"/>
              <a:t> </a:t>
            </a:r>
            <a:r>
              <a:rPr lang="en-US" b="1" dirty="0" err="1"/>
              <a:t>sikap</a:t>
            </a:r>
            <a:r>
              <a:rPr lang="en-US" dirty="0"/>
              <a:t> – yang </a:t>
            </a:r>
            <a:r>
              <a:rPr lang="en-US" dirty="0" err="1"/>
              <a:t>diperoleh</a:t>
            </a:r>
            <a:r>
              <a:rPr lang="en-US" dirty="0"/>
              <a:t> </a:t>
            </a:r>
            <a:r>
              <a:rPr lang="en-US" dirty="0" err="1"/>
              <a:t>lulusan</a:t>
            </a:r>
            <a:r>
              <a:rPr lang="en-US" dirty="0"/>
              <a:t> </a:t>
            </a:r>
            <a:r>
              <a:rPr lang="en-US" dirty="0" err="1"/>
              <a:t>dari</a:t>
            </a:r>
            <a:r>
              <a:rPr lang="en-US" dirty="0"/>
              <a:t> proses </a:t>
            </a:r>
            <a:r>
              <a:rPr lang="en-US" dirty="0" err="1"/>
              <a:t>pembelajaran</a:t>
            </a:r>
            <a:r>
              <a:rPr lang="en-US" dirty="0"/>
              <a:t> di program </a:t>
            </a:r>
            <a:r>
              <a:rPr lang="en-US" dirty="0" err="1"/>
              <a:t>studi</a:t>
            </a:r>
            <a:r>
              <a:rPr lang="en-US" dirty="0"/>
              <a:t> </a:t>
            </a:r>
            <a:r>
              <a:rPr lang="en-US" dirty="0" err="1"/>
              <a:t>sebagai</a:t>
            </a:r>
            <a:r>
              <a:rPr lang="en-US" dirty="0"/>
              <a:t> </a:t>
            </a:r>
            <a:r>
              <a:rPr lang="en-US" dirty="0" err="1"/>
              <a:t>bekal</a:t>
            </a:r>
            <a:r>
              <a:rPr lang="en-US" dirty="0"/>
              <a:t> </a:t>
            </a:r>
            <a:r>
              <a:rPr lang="en-US" dirty="0" err="1"/>
              <a:t>lulusan</a:t>
            </a:r>
            <a:r>
              <a:rPr lang="en-US" dirty="0"/>
              <a:t> </a:t>
            </a:r>
            <a:r>
              <a:rPr lang="en-US" dirty="0" err="1"/>
              <a:t>untuk</a:t>
            </a:r>
            <a:r>
              <a:rPr lang="en-US" dirty="0"/>
              <a:t> </a:t>
            </a:r>
            <a:r>
              <a:rPr lang="en-US" dirty="0" err="1"/>
              <a:t>menempuh</a:t>
            </a:r>
            <a:r>
              <a:rPr lang="en-US" dirty="0"/>
              <a:t> </a:t>
            </a:r>
            <a:r>
              <a:rPr lang="en-US" dirty="0" err="1"/>
              <a:t>studi</a:t>
            </a:r>
            <a:r>
              <a:rPr lang="en-US" dirty="0"/>
              <a:t> </a:t>
            </a:r>
            <a:r>
              <a:rPr lang="en-US" dirty="0" err="1"/>
              <a:t>lanjut</a:t>
            </a:r>
            <a:r>
              <a:rPr lang="en-US" dirty="0"/>
              <a:t> </a:t>
            </a:r>
            <a:r>
              <a:rPr lang="en-US" dirty="0" err="1"/>
              <a:t>atau</a:t>
            </a:r>
            <a:r>
              <a:rPr lang="en-US" dirty="0"/>
              <a:t> </a:t>
            </a:r>
            <a:r>
              <a:rPr lang="en-US" dirty="0" err="1"/>
              <a:t>bekerja</a:t>
            </a:r>
            <a:r>
              <a:rPr lang="en-US" dirty="0"/>
              <a:t> di </a:t>
            </a:r>
            <a:r>
              <a:rPr lang="en-US" dirty="0" err="1"/>
              <a:t>masa</a:t>
            </a:r>
            <a:r>
              <a:rPr lang="en-US" dirty="0"/>
              <a:t> </a:t>
            </a:r>
            <a:r>
              <a:rPr lang="en-US" dirty="0" err="1"/>
              <a:t>datang</a:t>
            </a:r>
            <a:r>
              <a:rPr lang="en-US" dirty="0"/>
              <a:t>.</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12</a:t>
            </a:fld>
            <a:endParaRPr lang="en-US"/>
          </a:p>
        </p:txBody>
      </p:sp>
    </p:spTree>
    <p:extLst>
      <p:ext uri="{BB962C8B-B14F-4D97-AF65-F5344CB8AC3E}">
        <p14:creationId xmlns:p14="http://schemas.microsoft.com/office/powerpoint/2010/main" val="35021150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175311-FCCA-43BA-AABF-003CEE7988BC}"/>
              </a:ext>
            </a:extLst>
          </p:cNvPr>
          <p:cNvSpPr>
            <a:spLocks noGrp="1"/>
          </p:cNvSpPr>
          <p:nvPr>
            <p:ph type="sldNum" sz="quarter" idx="12"/>
          </p:nvPr>
        </p:nvSpPr>
        <p:spPr/>
        <p:txBody>
          <a:bodyPr/>
          <a:lstStyle/>
          <a:p>
            <a:fld id="{EDEE55E8-F8E4-4D77-BFDC-EB91F184E052}" type="slidenum">
              <a:rPr lang="en-US" smtClean="0"/>
              <a:pPr/>
              <a:t>120</a:t>
            </a:fld>
            <a:endParaRPr lang="en-US"/>
          </a:p>
        </p:txBody>
      </p:sp>
      <p:pic>
        <p:nvPicPr>
          <p:cNvPr id="4" name="Picture 3">
            <a:extLst>
              <a:ext uri="{FF2B5EF4-FFF2-40B4-BE49-F238E27FC236}">
                <a16:creationId xmlns:a16="http://schemas.microsoft.com/office/drawing/2014/main" id="{B4B935BA-FEFF-48F6-987E-D46811BF842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252" y="9160"/>
            <a:ext cx="9085811" cy="5110619"/>
          </a:xfrm>
          <a:prstGeom prst="rect">
            <a:avLst/>
          </a:prstGeom>
        </p:spPr>
      </p:pic>
    </p:spTree>
    <p:extLst>
      <p:ext uri="{BB962C8B-B14F-4D97-AF65-F5344CB8AC3E}">
        <p14:creationId xmlns:p14="http://schemas.microsoft.com/office/powerpoint/2010/main" val="39251579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978" y="1333398"/>
            <a:ext cx="7378821" cy="2477133"/>
          </a:xfrm>
        </p:spPr>
        <p:txBody>
          <a:bodyPr>
            <a:normAutofit fontScale="90000"/>
          </a:bodyPr>
          <a:lstStyle/>
          <a:p>
            <a:pPr algn="l"/>
            <a:r>
              <a:rPr lang="en-US" b="1" dirty="0"/>
              <a:t>TERIMA KASIH</a:t>
            </a:r>
            <a:br>
              <a:rPr lang="en-US" b="1" dirty="0"/>
            </a:br>
            <a:r>
              <a:rPr lang="en-US" b="1" dirty="0"/>
              <a:t>STAY HEALTHY</a:t>
            </a:r>
            <a:br>
              <a:rPr lang="en-US" b="1" dirty="0"/>
            </a:br>
            <a:r>
              <a:rPr lang="en-US" b="1" dirty="0"/>
              <a:t>STAY HAPPY</a:t>
            </a:r>
            <a:br>
              <a:rPr lang="en-US" b="1" dirty="0"/>
            </a:br>
            <a:r>
              <a:rPr lang="en-US" b="1" dirty="0"/>
              <a:t>STAY AT HOME</a:t>
            </a:r>
            <a:br>
              <a:rPr lang="en-US" b="1" dirty="0"/>
            </a:br>
            <a:endParaRPr lang="en-US" b="1" dirty="0"/>
          </a:p>
        </p:txBody>
      </p:sp>
      <p:sp>
        <p:nvSpPr>
          <p:cNvPr id="4" name="Slide Number Placeholder 3"/>
          <p:cNvSpPr>
            <a:spLocks noGrp="1"/>
          </p:cNvSpPr>
          <p:nvPr>
            <p:ph type="sldNum" sz="quarter" idx="12"/>
          </p:nvPr>
        </p:nvSpPr>
        <p:spPr/>
        <p:txBody>
          <a:bodyPr/>
          <a:lstStyle/>
          <a:p>
            <a:fld id="{EDEE55E8-F8E4-4D77-BFDC-EB91F184E052}" type="slidenum">
              <a:rPr lang="en-US" smtClean="0"/>
              <a:pPr/>
              <a:t>121</a:t>
            </a:fld>
            <a:endParaRPr lang="en-US"/>
          </a:p>
        </p:txBody>
      </p:sp>
    </p:spTree>
    <p:extLst>
      <p:ext uri="{BB962C8B-B14F-4D97-AF65-F5344CB8AC3E}">
        <p14:creationId xmlns:p14="http://schemas.microsoft.com/office/powerpoint/2010/main" val="311890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793"/>
            <a:ext cx="8229600" cy="854393"/>
          </a:xfrm>
        </p:spPr>
        <p:txBody>
          <a:bodyPr>
            <a:noAutofit/>
          </a:bodyPr>
          <a:lstStyle/>
          <a:p>
            <a:r>
              <a:rPr lang="en-US" sz="2800" b="1" dirty="0"/>
              <a:t>ATRIBUT LULUSAN </a:t>
            </a:r>
            <a:br>
              <a:rPr lang="en-US" sz="3200" b="1" dirty="0"/>
            </a:br>
            <a:endParaRPr lang="en-US" sz="2400" dirty="0"/>
          </a:p>
        </p:txBody>
      </p:sp>
      <p:sp>
        <p:nvSpPr>
          <p:cNvPr id="3" name="Content Placeholder 2"/>
          <p:cNvSpPr>
            <a:spLocks noGrp="1"/>
          </p:cNvSpPr>
          <p:nvPr>
            <p:ph idx="1"/>
          </p:nvPr>
        </p:nvSpPr>
        <p:spPr>
          <a:xfrm>
            <a:off x="457200" y="952622"/>
            <a:ext cx="8062795" cy="5556965"/>
          </a:xfrm>
        </p:spPr>
        <p:txBody>
          <a:bodyPr>
            <a:normAutofit fontScale="77500" lnSpcReduction="20000"/>
          </a:bodyPr>
          <a:lstStyle/>
          <a:p>
            <a:r>
              <a:rPr lang="en-US" dirty="0" err="1"/>
              <a:t>Profil</a:t>
            </a:r>
            <a:r>
              <a:rPr lang="en-US" dirty="0"/>
              <a:t> </a:t>
            </a:r>
            <a:r>
              <a:rPr lang="en-US" dirty="0" err="1"/>
              <a:t>lulusan</a:t>
            </a:r>
            <a:r>
              <a:rPr lang="en-US" dirty="0"/>
              <a:t> </a:t>
            </a:r>
            <a:r>
              <a:rPr lang="en-US" dirty="0" err="1"/>
              <a:t>dapat</a:t>
            </a:r>
            <a:r>
              <a:rPr lang="en-US" dirty="0"/>
              <a:t> </a:t>
            </a:r>
            <a:r>
              <a:rPr lang="en-US" dirty="0" err="1"/>
              <a:t>dirinci</a:t>
            </a:r>
            <a:r>
              <a:rPr lang="en-US" dirty="0"/>
              <a:t> </a:t>
            </a:r>
            <a:r>
              <a:rPr lang="en-US" dirty="0" err="1"/>
              <a:t>dengan</a:t>
            </a:r>
            <a:r>
              <a:rPr lang="en-US" dirty="0"/>
              <a:t> </a:t>
            </a:r>
            <a:r>
              <a:rPr lang="en-US" dirty="0" err="1"/>
              <a:t>mendeskripsikan</a:t>
            </a:r>
            <a:r>
              <a:rPr lang="en-US" dirty="0"/>
              <a:t> </a:t>
            </a:r>
            <a:r>
              <a:rPr lang="en-US" dirty="0" err="1"/>
              <a:t>atribut</a:t>
            </a:r>
            <a:r>
              <a:rPr lang="en-US" dirty="0"/>
              <a:t> </a:t>
            </a:r>
            <a:r>
              <a:rPr lang="en-US" dirty="0" err="1"/>
              <a:t>lulusan</a:t>
            </a:r>
            <a:r>
              <a:rPr lang="en-US" dirty="0"/>
              <a:t> yang </a:t>
            </a:r>
            <a:r>
              <a:rPr lang="en-US" dirty="0" err="1"/>
              <a:t>terdiri</a:t>
            </a:r>
            <a:r>
              <a:rPr lang="en-US" dirty="0"/>
              <a:t> </a:t>
            </a:r>
            <a:r>
              <a:rPr lang="en-US" dirty="0" err="1"/>
              <a:t>atas</a:t>
            </a:r>
            <a:r>
              <a:rPr lang="en-US" dirty="0"/>
              <a:t> </a:t>
            </a:r>
            <a:r>
              <a:rPr lang="en-US" dirty="0" err="1"/>
              <a:t>beberapa</a:t>
            </a:r>
            <a:r>
              <a:rPr lang="en-US" dirty="0"/>
              <a:t> </a:t>
            </a:r>
            <a:r>
              <a:rPr lang="en-US" dirty="0" err="1"/>
              <a:t>aspek</a:t>
            </a:r>
            <a:endParaRPr lang="en-US" dirty="0"/>
          </a:p>
          <a:p>
            <a:endParaRPr lang="en-US" dirty="0"/>
          </a:p>
          <a:p>
            <a:pPr lvl="1"/>
            <a:r>
              <a:rPr lang="en-US" b="1" dirty="0" err="1"/>
              <a:t>Kapabilitas</a:t>
            </a:r>
            <a:r>
              <a:rPr lang="en-US" b="1" dirty="0"/>
              <a:t> Personal:</a:t>
            </a:r>
            <a:r>
              <a:rPr lang="en-US" dirty="0"/>
              <a:t> </a:t>
            </a:r>
            <a:r>
              <a:rPr lang="en-US" dirty="0" err="1"/>
              <a:t>Lulusan</a:t>
            </a:r>
            <a:r>
              <a:rPr lang="en-US" dirty="0"/>
              <a:t> </a:t>
            </a:r>
            <a:r>
              <a:rPr lang="en-US" dirty="0" err="1"/>
              <a:t>memiliki</a:t>
            </a:r>
            <a:r>
              <a:rPr lang="en-US" dirty="0"/>
              <a:t> </a:t>
            </a:r>
            <a:r>
              <a:rPr lang="en-US" dirty="0" err="1"/>
              <a:t>loyalitas</a:t>
            </a:r>
            <a:r>
              <a:rPr lang="en-US" dirty="0"/>
              <a:t> </a:t>
            </a:r>
            <a:r>
              <a:rPr lang="en-US" dirty="0" err="1"/>
              <a:t>dan</a:t>
            </a:r>
            <a:r>
              <a:rPr lang="en-US" dirty="0"/>
              <a:t> </a:t>
            </a:r>
            <a:r>
              <a:rPr lang="en-US" dirty="0" err="1"/>
              <a:t>berkomitmen</a:t>
            </a:r>
            <a:r>
              <a:rPr lang="en-US" dirty="0"/>
              <a:t> </a:t>
            </a:r>
            <a:r>
              <a:rPr lang="en-US" dirty="0" err="1"/>
              <a:t>tinggi</a:t>
            </a:r>
            <a:r>
              <a:rPr lang="en-US" dirty="0"/>
              <a:t> </a:t>
            </a:r>
            <a:r>
              <a:rPr lang="en-US" dirty="0" err="1"/>
              <a:t>terhadap</a:t>
            </a:r>
            <a:r>
              <a:rPr lang="en-US" dirty="0"/>
              <a:t> …</a:t>
            </a:r>
          </a:p>
          <a:p>
            <a:pPr lvl="1"/>
            <a:endParaRPr lang="en-US" dirty="0"/>
          </a:p>
          <a:p>
            <a:pPr lvl="1"/>
            <a:r>
              <a:rPr lang="en-US" b="1" dirty="0" err="1"/>
              <a:t>Kompetensi</a:t>
            </a:r>
            <a:r>
              <a:rPr lang="en-US" b="1" dirty="0"/>
              <a:t> </a:t>
            </a:r>
            <a:r>
              <a:rPr lang="en-US" b="1" dirty="0" err="1"/>
              <a:t>dalam</a:t>
            </a:r>
            <a:r>
              <a:rPr lang="en-US" b="1" dirty="0"/>
              <a:t> </a:t>
            </a:r>
            <a:r>
              <a:rPr lang="en-US" b="1" dirty="0" err="1"/>
              <a:t>Disiplin</a:t>
            </a:r>
            <a:r>
              <a:rPr lang="en-US" b="1" dirty="0"/>
              <a:t> </a:t>
            </a:r>
            <a:r>
              <a:rPr lang="en-US" b="1" dirty="0" err="1"/>
              <a:t>Ilmu</a:t>
            </a:r>
            <a:r>
              <a:rPr lang="en-US" b="1" dirty="0"/>
              <a:t> </a:t>
            </a:r>
            <a:r>
              <a:rPr lang="en-US" b="1" dirty="0" err="1"/>
              <a:t>Tertentu</a:t>
            </a:r>
            <a:r>
              <a:rPr lang="en-US" b="1" dirty="0"/>
              <a:t>:</a:t>
            </a:r>
            <a:r>
              <a:rPr lang="en-US" dirty="0"/>
              <a:t> </a:t>
            </a:r>
            <a:r>
              <a:rPr lang="en-US" dirty="0" err="1"/>
              <a:t>Lulusan</a:t>
            </a:r>
            <a:r>
              <a:rPr lang="en-US" dirty="0"/>
              <a:t> </a:t>
            </a:r>
            <a:r>
              <a:rPr lang="en-US" dirty="0" err="1"/>
              <a:t>mampu</a:t>
            </a:r>
            <a:r>
              <a:rPr lang="en-US" dirty="0"/>
              <a:t> </a:t>
            </a:r>
            <a:r>
              <a:rPr lang="en-US" dirty="0" err="1"/>
              <a:t>menyiapkan</a:t>
            </a:r>
            <a:r>
              <a:rPr lang="en-US" dirty="0"/>
              <a:t> </a:t>
            </a:r>
            <a:r>
              <a:rPr lang="en-US" dirty="0" err="1"/>
              <a:t>laporan</a:t>
            </a:r>
            <a:r>
              <a:rPr lang="en-US" dirty="0"/>
              <a:t> </a:t>
            </a:r>
            <a:r>
              <a:rPr lang="en-US" dirty="0" err="1"/>
              <a:t>keuangan</a:t>
            </a:r>
            <a:r>
              <a:rPr lang="en-US" dirty="0"/>
              <a:t> non-</a:t>
            </a:r>
            <a:r>
              <a:rPr lang="en-US" dirty="0" err="1"/>
              <a:t>standar</a:t>
            </a:r>
            <a:r>
              <a:rPr lang="en-US" dirty="0"/>
              <a:t> </a:t>
            </a:r>
            <a:r>
              <a:rPr lang="en-US" dirty="0" err="1"/>
              <a:t>dan</a:t>
            </a:r>
            <a:r>
              <a:rPr lang="en-US" dirty="0"/>
              <a:t> </a:t>
            </a:r>
            <a:r>
              <a:rPr lang="en-US" dirty="0" err="1"/>
              <a:t>mengenalisisnya</a:t>
            </a:r>
            <a:r>
              <a:rPr lang="en-US" dirty="0"/>
              <a:t> </a:t>
            </a:r>
            <a:r>
              <a:rPr lang="en-US" dirty="0" err="1"/>
              <a:t>untuk</a:t>
            </a:r>
            <a:r>
              <a:rPr lang="en-US" dirty="0"/>
              <a:t> </a:t>
            </a:r>
            <a:r>
              <a:rPr lang="en-US" dirty="0" err="1"/>
              <a:t>keperluan</a:t>
            </a:r>
            <a:r>
              <a:rPr lang="en-US" dirty="0"/>
              <a:t> </a:t>
            </a:r>
            <a:r>
              <a:rPr lang="en-US" dirty="0" err="1"/>
              <a:t>manajer</a:t>
            </a:r>
            <a:r>
              <a:rPr lang="en-US" dirty="0"/>
              <a:t> </a:t>
            </a:r>
            <a:r>
              <a:rPr lang="en-US" dirty="0" err="1"/>
              <a:t>dalam</a:t>
            </a:r>
            <a:r>
              <a:rPr lang="en-US" dirty="0"/>
              <a:t> …  </a:t>
            </a:r>
          </a:p>
          <a:p>
            <a:pPr lvl="1"/>
            <a:endParaRPr lang="en-US" b="1" dirty="0"/>
          </a:p>
          <a:p>
            <a:pPr lvl="1"/>
            <a:r>
              <a:rPr lang="en-US" b="1" dirty="0" err="1"/>
              <a:t>Atribut</a:t>
            </a:r>
            <a:r>
              <a:rPr lang="en-US" b="1" dirty="0"/>
              <a:t> </a:t>
            </a:r>
            <a:r>
              <a:rPr lang="en-US" b="1" dirty="0" err="1"/>
              <a:t>Profesional</a:t>
            </a:r>
            <a:r>
              <a:rPr lang="en-US" b="1" dirty="0"/>
              <a:t>:</a:t>
            </a:r>
            <a:r>
              <a:rPr lang="en-US" dirty="0"/>
              <a:t> </a:t>
            </a:r>
            <a:r>
              <a:rPr lang="en-US" dirty="0" err="1"/>
              <a:t>Lulusan</a:t>
            </a:r>
            <a:r>
              <a:rPr lang="en-US" dirty="0"/>
              <a:t> </a:t>
            </a:r>
            <a:r>
              <a:rPr lang="en-US" dirty="0" err="1"/>
              <a:t>mampu</a:t>
            </a:r>
            <a:r>
              <a:rPr lang="en-US" dirty="0"/>
              <a:t> </a:t>
            </a:r>
            <a:r>
              <a:rPr lang="en-US" dirty="0" err="1"/>
              <a:t>bekerja</a:t>
            </a:r>
            <a:r>
              <a:rPr lang="en-US" dirty="0"/>
              <a:t> </a:t>
            </a:r>
            <a:r>
              <a:rPr lang="en-US" dirty="0" err="1"/>
              <a:t>dalam</a:t>
            </a:r>
            <a:r>
              <a:rPr lang="en-US" dirty="0"/>
              <a:t> </a:t>
            </a:r>
            <a:r>
              <a:rPr lang="en-US" dirty="0" err="1"/>
              <a:t>tim</a:t>
            </a:r>
            <a:r>
              <a:rPr lang="en-US" dirty="0"/>
              <a:t> yang </a:t>
            </a:r>
            <a:r>
              <a:rPr lang="en-US" dirty="0" err="1"/>
              <a:t>terdiri</a:t>
            </a:r>
            <a:r>
              <a:rPr lang="en-US" dirty="0"/>
              <a:t> </a:t>
            </a:r>
            <a:r>
              <a:rPr lang="en-US" dirty="0" err="1"/>
              <a:t>atas</a:t>
            </a:r>
            <a:r>
              <a:rPr lang="en-US" dirty="0"/>
              <a:t> </a:t>
            </a:r>
            <a:r>
              <a:rPr lang="en-US" dirty="0" err="1"/>
              <a:t>individu-individu</a:t>
            </a:r>
            <a:r>
              <a:rPr lang="en-US" dirty="0"/>
              <a:t> </a:t>
            </a:r>
            <a:r>
              <a:rPr lang="en-US" dirty="0" err="1"/>
              <a:t>dengan</a:t>
            </a:r>
            <a:r>
              <a:rPr lang="en-US" dirty="0"/>
              <a:t> </a:t>
            </a:r>
            <a:r>
              <a:rPr lang="en-US" dirty="0" err="1"/>
              <a:t>latar</a:t>
            </a:r>
            <a:r>
              <a:rPr lang="en-US" dirty="0"/>
              <a:t> </a:t>
            </a:r>
            <a:r>
              <a:rPr lang="en-US" dirty="0" err="1"/>
              <a:t>belakang</a:t>
            </a:r>
            <a:r>
              <a:rPr lang="en-US" dirty="0"/>
              <a:t> yang </a:t>
            </a:r>
            <a:r>
              <a:rPr lang="en-US" dirty="0" err="1"/>
              <a:t>beragam</a:t>
            </a:r>
            <a:r>
              <a:rPr lang="en-US" dirty="0"/>
              <a:t> … </a:t>
            </a:r>
          </a:p>
          <a:p>
            <a:pPr lvl="1"/>
            <a:endParaRPr lang="en-US" b="1" dirty="0"/>
          </a:p>
          <a:p>
            <a:pPr lvl="1"/>
            <a:r>
              <a:rPr lang="en-US" b="1" dirty="0" err="1"/>
              <a:t>Atribut</a:t>
            </a:r>
            <a:r>
              <a:rPr lang="en-US" b="1" dirty="0"/>
              <a:t> </a:t>
            </a:r>
            <a:r>
              <a:rPr lang="en-US" b="1" dirty="0" err="1"/>
              <a:t>Etika</a:t>
            </a:r>
            <a:r>
              <a:rPr lang="en-US" b="1" dirty="0"/>
              <a:t> </a:t>
            </a:r>
            <a:r>
              <a:rPr lang="en-US" b="1" dirty="0" err="1"/>
              <a:t>dan</a:t>
            </a:r>
            <a:r>
              <a:rPr lang="en-US" b="1" dirty="0"/>
              <a:t> </a:t>
            </a:r>
            <a:r>
              <a:rPr lang="en-US" b="1" dirty="0" err="1"/>
              <a:t>Sosial</a:t>
            </a:r>
            <a:r>
              <a:rPr lang="en-US" b="1" dirty="0"/>
              <a:t>:</a:t>
            </a:r>
            <a:r>
              <a:rPr lang="en-US" dirty="0"/>
              <a:t> </a:t>
            </a:r>
            <a:r>
              <a:rPr lang="en-US" dirty="0" err="1"/>
              <a:t>Lulusan</a:t>
            </a:r>
            <a:r>
              <a:rPr lang="en-US" dirty="0"/>
              <a:t> </a:t>
            </a:r>
            <a:r>
              <a:rPr lang="en-US" dirty="0" err="1"/>
              <a:t>mampu</a:t>
            </a:r>
            <a:r>
              <a:rPr lang="en-US" dirty="0"/>
              <a:t> </a:t>
            </a:r>
            <a:r>
              <a:rPr lang="en-US" dirty="0" err="1"/>
              <a:t>memahami</a:t>
            </a:r>
            <a:r>
              <a:rPr lang="en-US" dirty="0"/>
              <a:t> </a:t>
            </a:r>
            <a:r>
              <a:rPr lang="en-US" dirty="0" err="1"/>
              <a:t>regulasi</a:t>
            </a:r>
            <a:r>
              <a:rPr lang="en-US" dirty="0"/>
              <a:t> </a:t>
            </a:r>
            <a:r>
              <a:rPr lang="en-US" dirty="0" err="1"/>
              <a:t>dan</a:t>
            </a:r>
            <a:r>
              <a:rPr lang="en-US" dirty="0"/>
              <a:t> </a:t>
            </a:r>
            <a:r>
              <a:rPr lang="en-US" dirty="0" err="1"/>
              <a:t>isu-isu</a:t>
            </a:r>
            <a:r>
              <a:rPr lang="en-US" dirty="0"/>
              <a:t> </a:t>
            </a:r>
            <a:r>
              <a:rPr lang="en-US" dirty="0" err="1"/>
              <a:t>etika</a:t>
            </a:r>
            <a:r>
              <a:rPr lang="en-US" dirty="0"/>
              <a:t> …</a:t>
            </a:r>
          </a:p>
          <a:p>
            <a:pPr lvl="1"/>
            <a:r>
              <a:rPr lang="en-US" dirty="0"/>
              <a:t>  </a:t>
            </a:r>
          </a:p>
          <a:p>
            <a:pPr lvl="1"/>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13</a:t>
            </a:fld>
            <a:endParaRPr lang="en-US"/>
          </a:p>
        </p:txBody>
      </p:sp>
    </p:spTree>
    <p:extLst>
      <p:ext uri="{BB962C8B-B14F-4D97-AF65-F5344CB8AC3E}">
        <p14:creationId xmlns:p14="http://schemas.microsoft.com/office/powerpoint/2010/main" val="130568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4162"/>
            <a:ext cx="8229600" cy="813465"/>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CAPAIAN PEMBELAJARAN </a:t>
            </a:r>
            <a:endParaRPr lang="en-US" sz="3100" dirty="0"/>
          </a:p>
          <a:p>
            <a:r>
              <a:rPr lang="en-US" sz="3100" dirty="0"/>
              <a:t>(LEARNING OUTCOMES</a:t>
            </a:r>
          </a:p>
          <a:p>
            <a:endParaRPr lang="en-US" sz="3200" b="1" dirty="0"/>
          </a:p>
        </p:txBody>
      </p:sp>
      <p:sp>
        <p:nvSpPr>
          <p:cNvPr id="3" name="Content Placeholder 2"/>
          <p:cNvSpPr txBox="1">
            <a:spLocks/>
          </p:cNvSpPr>
          <p:nvPr/>
        </p:nvSpPr>
        <p:spPr>
          <a:xfrm>
            <a:off x="457200" y="1393651"/>
            <a:ext cx="8229600" cy="4732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3600" dirty="0"/>
              <a:t>Outcomes:</a:t>
            </a:r>
          </a:p>
          <a:p>
            <a:pPr lvl="1">
              <a:defRPr/>
            </a:pPr>
            <a:r>
              <a:rPr lang="en-IE" sz="3200" dirty="0"/>
              <a:t>Capaian yang dapat diukur</a:t>
            </a:r>
            <a:endParaRPr lang="en-IE" sz="3200" b="1" dirty="0"/>
          </a:p>
          <a:p>
            <a:pPr lvl="1">
              <a:defRPr/>
            </a:pPr>
            <a:r>
              <a:rPr lang="en-IE" sz="3200" dirty="0"/>
              <a:t>Hasil dari proses belajar</a:t>
            </a:r>
          </a:p>
          <a:p>
            <a:pPr lvl="1">
              <a:defRPr/>
            </a:pPr>
            <a:r>
              <a:rPr lang="en-IE" sz="3200" dirty="0"/>
              <a:t>Berfokus pada mahasiswa</a:t>
            </a:r>
          </a:p>
          <a:p>
            <a:pPr lvl="1">
              <a:defRPr/>
            </a:pPr>
            <a:r>
              <a:rPr lang="en-IE" sz="3200" dirty="0"/>
              <a:t>Dinyatakan sebagai capaian mahasiswa </a:t>
            </a:r>
          </a:p>
          <a:p>
            <a:pPr lvl="1">
              <a:defRPr/>
            </a:pPr>
            <a:endParaRPr lang="en-IE" sz="3200" dirty="0"/>
          </a:p>
          <a:p>
            <a:pPr lvl="1">
              <a:defRPr/>
            </a:pPr>
            <a:endParaRPr lang="en-US" dirty="0"/>
          </a:p>
          <a:p>
            <a:pPr lvl="1"/>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14</a:t>
            </a:fld>
            <a:endParaRPr lang="en-US"/>
          </a:p>
        </p:txBody>
      </p:sp>
    </p:spTree>
    <p:extLst>
      <p:ext uri="{BB962C8B-B14F-4D97-AF65-F5344CB8AC3E}">
        <p14:creationId xmlns:p14="http://schemas.microsoft.com/office/powerpoint/2010/main" val="251784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313" y="3986903"/>
            <a:ext cx="7772400" cy="178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t>II. OUTCOME-BASED EDUCATION (OBE)</a:t>
            </a:r>
            <a:br>
              <a:rPr lang="en-US" b="1" dirty="0"/>
            </a:br>
            <a:endParaRPr lang="en-US" b="1" dirty="0"/>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15</a:t>
            </a:fld>
            <a:endParaRPr lang="en-US"/>
          </a:p>
        </p:txBody>
      </p:sp>
    </p:spTree>
    <p:extLst>
      <p:ext uri="{BB962C8B-B14F-4D97-AF65-F5344CB8AC3E}">
        <p14:creationId xmlns:p14="http://schemas.microsoft.com/office/powerpoint/2010/main" val="148797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8286" y="1892847"/>
            <a:ext cx="7287852" cy="2757315"/>
          </a:xfrm>
          <a:prstGeom prst="rect">
            <a:avLst/>
          </a:prstGeom>
        </p:spPr>
      </p:pic>
      <p:sp>
        <p:nvSpPr>
          <p:cNvPr id="4" name="Slide Number Placeholder 3"/>
          <p:cNvSpPr>
            <a:spLocks noGrp="1"/>
          </p:cNvSpPr>
          <p:nvPr>
            <p:ph type="sldNum" sz="quarter" idx="12"/>
          </p:nvPr>
        </p:nvSpPr>
        <p:spPr/>
        <p:txBody>
          <a:bodyPr/>
          <a:lstStyle/>
          <a:p>
            <a:fld id="{EDEE55E8-F8E4-4D77-BFDC-EB91F184E052}" type="slidenum">
              <a:rPr lang="en-US" smtClean="0"/>
              <a:pPr/>
              <a:t>16</a:t>
            </a:fld>
            <a:endParaRPr lang="en-US"/>
          </a:p>
        </p:txBody>
      </p:sp>
    </p:spTree>
    <p:extLst>
      <p:ext uri="{BB962C8B-B14F-4D97-AF65-F5344CB8AC3E}">
        <p14:creationId xmlns:p14="http://schemas.microsoft.com/office/powerpoint/2010/main" val="299291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9302" y="1343538"/>
            <a:ext cx="8651594" cy="4803590"/>
            <a:chOff x="332146" y="1652997"/>
            <a:chExt cx="7824105" cy="4024921"/>
          </a:xfrm>
        </p:grpSpPr>
        <p:pic>
          <p:nvPicPr>
            <p:cNvPr id="2" name="Picture 1"/>
            <p:cNvPicPr>
              <a:picLocks noChangeAspect="1"/>
            </p:cNvPicPr>
            <p:nvPr/>
          </p:nvPicPr>
          <p:blipFill>
            <a:blip r:embed="rId2"/>
            <a:stretch>
              <a:fillRect/>
            </a:stretch>
          </p:blipFill>
          <p:spPr>
            <a:xfrm>
              <a:off x="332146" y="1992940"/>
              <a:ext cx="5859843" cy="3236938"/>
            </a:xfrm>
            <a:prstGeom prst="rect">
              <a:avLst/>
            </a:prstGeom>
          </p:spPr>
        </p:pic>
        <p:pic>
          <p:nvPicPr>
            <p:cNvPr id="3" name="Picture 2"/>
            <p:cNvPicPr>
              <a:picLocks noChangeAspect="1"/>
            </p:cNvPicPr>
            <p:nvPr/>
          </p:nvPicPr>
          <p:blipFill>
            <a:blip r:embed="rId3"/>
            <a:stretch>
              <a:fillRect/>
            </a:stretch>
          </p:blipFill>
          <p:spPr>
            <a:xfrm rot="5400000">
              <a:off x="5607545" y="3129212"/>
              <a:ext cx="4024921" cy="1072491"/>
            </a:xfrm>
            <a:prstGeom prst="rect">
              <a:avLst/>
            </a:prstGeom>
          </p:spPr>
        </p:pic>
        <p:sp>
          <p:nvSpPr>
            <p:cNvPr id="4" name="Right Arrow 3"/>
            <p:cNvSpPr/>
            <p:nvPr/>
          </p:nvSpPr>
          <p:spPr>
            <a:xfrm>
              <a:off x="6250603" y="3243391"/>
              <a:ext cx="607396" cy="8206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EDEE55E8-F8E4-4D77-BFDC-EB91F184E052}" type="slidenum">
              <a:rPr lang="en-US" smtClean="0"/>
              <a:pPr/>
              <a:t>17</a:t>
            </a:fld>
            <a:endParaRPr lang="en-US"/>
          </a:p>
        </p:txBody>
      </p:sp>
    </p:spTree>
    <p:extLst>
      <p:ext uri="{BB962C8B-B14F-4D97-AF65-F5344CB8AC3E}">
        <p14:creationId xmlns:p14="http://schemas.microsoft.com/office/powerpoint/2010/main" val="74695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51588" y="123430"/>
            <a:ext cx="5844953" cy="884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hr-HR" sz="3000" b="1" dirty="0">
                <a:solidFill>
                  <a:srgbClr val="003366"/>
                </a:solidFill>
                <a:cs typeface="Arial" charset="0"/>
              </a:rPr>
              <a:t>Outcomes Based Education</a:t>
            </a:r>
          </a:p>
          <a:p>
            <a:pPr>
              <a:defRPr/>
            </a:pPr>
            <a:r>
              <a:rPr lang="hr-HR" sz="2200" b="1" dirty="0">
                <a:solidFill>
                  <a:srgbClr val="003366"/>
                </a:solidFill>
                <a:cs typeface="Arial" charset="0"/>
              </a:rPr>
              <a:t>stages in the backward design process</a:t>
            </a:r>
          </a:p>
        </p:txBody>
      </p:sp>
      <p:graphicFrame>
        <p:nvGraphicFramePr>
          <p:cNvPr id="3" name="Object 6"/>
          <p:cNvGraphicFramePr>
            <a:graphicFrameLocks noChangeAspect="1"/>
          </p:cNvGraphicFramePr>
          <p:nvPr>
            <p:extLst>
              <p:ext uri="{D42A27DB-BD31-4B8C-83A1-F6EECF244321}">
                <p14:modId xmlns:p14="http://schemas.microsoft.com/office/powerpoint/2010/main" val="2918217850"/>
              </p:ext>
            </p:extLst>
          </p:nvPr>
        </p:nvGraphicFramePr>
        <p:xfrm>
          <a:off x="827419" y="1238004"/>
          <a:ext cx="7200570" cy="5130453"/>
        </p:xfrm>
        <a:graphic>
          <a:graphicData uri="http://schemas.openxmlformats.org/presentationml/2006/ole">
            <mc:AlternateContent xmlns:mc="http://schemas.openxmlformats.org/markup-compatibility/2006">
              <mc:Choice xmlns:v="urn:schemas-microsoft-com:vml" Requires="v">
                <p:oleObj spid="_x0000_s1037" name="Visio" r:id="rId3" imgW="3814572" imgH="2716682" progId="Visio.Drawing.11">
                  <p:embed/>
                </p:oleObj>
              </mc:Choice>
              <mc:Fallback>
                <p:oleObj name="Visio" r:id="rId3" imgW="3814572" imgH="271668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19" y="1238004"/>
                        <a:ext cx="7200570" cy="5130453"/>
                      </a:xfrm>
                      <a:prstGeom prst="rect">
                        <a:avLst/>
                      </a:prstGeom>
                      <a:noFill/>
                      <a:ln>
                        <a:noFill/>
                      </a:ln>
                    </p:spPr>
                  </p:pic>
                </p:oleObj>
              </mc:Fallback>
            </mc:AlternateContent>
          </a:graphicData>
        </a:graphic>
      </p:graphicFrame>
      <p:sp>
        <p:nvSpPr>
          <p:cNvPr id="5" name="Slide Number Placeholder 4"/>
          <p:cNvSpPr>
            <a:spLocks noGrp="1"/>
          </p:cNvSpPr>
          <p:nvPr>
            <p:ph type="sldNum" sz="quarter" idx="12"/>
          </p:nvPr>
        </p:nvSpPr>
        <p:spPr/>
        <p:txBody>
          <a:bodyPr/>
          <a:lstStyle/>
          <a:p>
            <a:fld id="{EDEE55E8-F8E4-4D77-BFDC-EB91F184E052}" type="slidenum">
              <a:rPr lang="en-US" smtClean="0"/>
              <a:pPr/>
              <a:t>18</a:t>
            </a:fld>
            <a:endParaRPr lang="en-US"/>
          </a:p>
        </p:txBody>
      </p:sp>
    </p:spTree>
    <p:extLst>
      <p:ext uri="{BB962C8B-B14F-4D97-AF65-F5344CB8AC3E}">
        <p14:creationId xmlns:p14="http://schemas.microsoft.com/office/powerpoint/2010/main" val="2773543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t>OUTCOME-BASED EDUCATION</a:t>
            </a:r>
            <a:endParaRPr lang="en-US" sz="3600" b="1" dirty="0"/>
          </a:p>
        </p:txBody>
      </p:sp>
      <p:sp>
        <p:nvSpPr>
          <p:cNvPr id="3" name="Content Placeholder 2"/>
          <p:cNvSpPr txBox="1">
            <a:spLocks/>
          </p:cNvSpPr>
          <p:nvPr/>
        </p:nvSpPr>
        <p:spPr>
          <a:xfrm>
            <a:off x="865160" y="1417639"/>
            <a:ext cx="7821640" cy="4708525"/>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ct val="50000"/>
              </a:spcBef>
              <a:buFontTx/>
              <a:buChar char="•"/>
            </a:pPr>
            <a:r>
              <a:rPr lang="en-US" dirty="0"/>
              <a:t>￼</a:t>
            </a:r>
            <a:r>
              <a:rPr lang="en-GB" sz="4200" dirty="0"/>
              <a:t>OBE </a:t>
            </a:r>
            <a:r>
              <a:rPr lang="en-GB" sz="4200" dirty="0" err="1"/>
              <a:t>merupakan</a:t>
            </a:r>
            <a:r>
              <a:rPr lang="en-GB" sz="4200" dirty="0"/>
              <a:t> proses </a:t>
            </a:r>
            <a:r>
              <a:rPr lang="en-GB" sz="4200" dirty="0" err="1"/>
              <a:t>pendidikan</a:t>
            </a:r>
            <a:r>
              <a:rPr lang="en-GB" sz="4200" dirty="0"/>
              <a:t> </a:t>
            </a:r>
            <a:r>
              <a:rPr lang="en-US" sz="4200" dirty="0"/>
              <a:t>yang </a:t>
            </a:r>
            <a:r>
              <a:rPr lang="en-US" sz="4200" dirty="0" err="1"/>
              <a:t>berfokus</a:t>
            </a:r>
            <a:r>
              <a:rPr lang="en-US" sz="4200" dirty="0"/>
              <a:t> </a:t>
            </a:r>
            <a:r>
              <a:rPr lang="en-US" sz="4200" dirty="0" err="1"/>
              <a:t>pada</a:t>
            </a:r>
            <a:r>
              <a:rPr lang="en-US" sz="4200" dirty="0"/>
              <a:t> </a:t>
            </a:r>
            <a:r>
              <a:rPr lang="en-US" sz="4200" dirty="0" err="1"/>
              <a:t>kemampuan</a:t>
            </a:r>
            <a:r>
              <a:rPr lang="en-US" sz="4200" dirty="0"/>
              <a:t> </a:t>
            </a:r>
            <a:r>
              <a:rPr lang="en-US" sz="4200" dirty="0" err="1"/>
              <a:t>mahasiswa</a:t>
            </a:r>
            <a:r>
              <a:rPr lang="en-US" sz="4200" dirty="0"/>
              <a:t> </a:t>
            </a:r>
            <a:r>
              <a:rPr lang="en-US" sz="4200" dirty="0" err="1"/>
              <a:t>dalam</a:t>
            </a:r>
            <a:r>
              <a:rPr lang="en-US" sz="4200" dirty="0"/>
              <a:t> </a:t>
            </a:r>
            <a:r>
              <a:rPr lang="en-US" sz="4200" dirty="0" err="1"/>
              <a:t>melakukan</a:t>
            </a:r>
            <a:r>
              <a:rPr lang="en-US" sz="4200" dirty="0"/>
              <a:t> </a:t>
            </a:r>
            <a:r>
              <a:rPr lang="en-US" sz="4200" dirty="0" err="1"/>
              <a:t>sesuatu</a:t>
            </a:r>
            <a:r>
              <a:rPr lang="en-US" sz="4200" dirty="0"/>
              <a:t> </a:t>
            </a:r>
            <a:r>
              <a:rPr lang="en-US" sz="4200" dirty="0" err="1"/>
              <a:t>atau</a:t>
            </a:r>
            <a:r>
              <a:rPr lang="en-US" sz="4200" dirty="0"/>
              <a:t> </a:t>
            </a:r>
            <a:r>
              <a:rPr lang="en-US" sz="4200" dirty="0" err="1"/>
              <a:t>kualitas</a:t>
            </a:r>
            <a:r>
              <a:rPr lang="en-US" sz="4200" dirty="0"/>
              <a:t> yang </a:t>
            </a:r>
            <a:r>
              <a:rPr lang="en-US" sz="4200" dirty="0" err="1"/>
              <a:t>mereka</a:t>
            </a:r>
            <a:r>
              <a:rPr lang="en-US" sz="4200" dirty="0"/>
              <a:t> </a:t>
            </a:r>
            <a:r>
              <a:rPr lang="en-US" sz="4200" dirty="0" err="1"/>
              <a:t>miliki</a:t>
            </a:r>
            <a:r>
              <a:rPr lang="en-US" sz="4200" dirty="0"/>
              <a:t> </a:t>
            </a:r>
            <a:r>
              <a:rPr lang="en-US" sz="4200" dirty="0" err="1"/>
              <a:t>setelah</a:t>
            </a:r>
            <a:r>
              <a:rPr lang="en-US" sz="4200" dirty="0"/>
              <a:t> </a:t>
            </a:r>
            <a:r>
              <a:rPr lang="en-US" sz="4200" dirty="0" err="1"/>
              <a:t>menjalani</a:t>
            </a:r>
            <a:r>
              <a:rPr lang="en-US" sz="4200" dirty="0"/>
              <a:t> proses </a:t>
            </a:r>
            <a:r>
              <a:rPr lang="en-US" sz="4200" dirty="0" err="1"/>
              <a:t>pendidikan</a:t>
            </a:r>
            <a:r>
              <a:rPr lang="en-US" sz="4200" dirty="0"/>
              <a:t>.</a:t>
            </a:r>
          </a:p>
          <a:p>
            <a:pPr>
              <a:lnSpc>
                <a:spcPct val="110000"/>
              </a:lnSpc>
              <a:spcBef>
                <a:spcPct val="50000"/>
              </a:spcBef>
              <a:buFontTx/>
              <a:buChar char="•"/>
            </a:pPr>
            <a:endParaRPr lang="en-US" sz="4200" dirty="0"/>
          </a:p>
          <a:p>
            <a:pPr>
              <a:lnSpc>
                <a:spcPct val="110000"/>
              </a:lnSpc>
              <a:spcBef>
                <a:spcPct val="50000"/>
              </a:spcBef>
              <a:buFontTx/>
              <a:buChar char="•"/>
            </a:pPr>
            <a:r>
              <a:rPr lang="en-US" sz="4200" dirty="0"/>
              <a:t>OBE </a:t>
            </a:r>
            <a:r>
              <a:rPr lang="en-US" sz="4200" dirty="0" err="1"/>
              <a:t>meliputi</a:t>
            </a:r>
            <a:r>
              <a:rPr lang="en-US" sz="4200" dirty="0"/>
              <a:t> </a:t>
            </a:r>
            <a:r>
              <a:rPr lang="en-US" sz="4200" dirty="0" err="1"/>
              <a:t>perancangan</a:t>
            </a:r>
            <a:r>
              <a:rPr lang="en-US" sz="4200" dirty="0"/>
              <a:t> </a:t>
            </a:r>
            <a:r>
              <a:rPr lang="en-US" sz="4200" dirty="0" err="1"/>
              <a:t>kurikulum</a:t>
            </a:r>
            <a:r>
              <a:rPr lang="en-US" sz="4200" dirty="0"/>
              <a:t>, </a:t>
            </a:r>
            <a:r>
              <a:rPr lang="en-US" sz="4200" dirty="0" err="1"/>
              <a:t>asesmen</a:t>
            </a:r>
            <a:r>
              <a:rPr lang="en-US" sz="4200" dirty="0"/>
              <a:t>, </a:t>
            </a:r>
            <a:r>
              <a:rPr lang="en-US" sz="4200" dirty="0" err="1"/>
              <a:t>dan</a:t>
            </a:r>
            <a:r>
              <a:rPr lang="en-US" sz="4200" dirty="0"/>
              <a:t> </a:t>
            </a:r>
            <a:r>
              <a:rPr lang="en-US" sz="4200" dirty="0" err="1"/>
              <a:t>pelaporan</a:t>
            </a:r>
            <a:r>
              <a:rPr lang="en-US" sz="4200" dirty="0"/>
              <a:t> </a:t>
            </a:r>
            <a:r>
              <a:rPr lang="en-US" sz="4200" dirty="0" err="1"/>
              <a:t>dalam</a:t>
            </a:r>
            <a:r>
              <a:rPr lang="en-US" sz="4200" dirty="0"/>
              <a:t> proses </a:t>
            </a:r>
            <a:r>
              <a:rPr lang="en-US" sz="4200" dirty="0" err="1"/>
              <a:t>pendidikan</a:t>
            </a:r>
            <a:r>
              <a:rPr lang="en-US" sz="4200" dirty="0"/>
              <a:t> </a:t>
            </a:r>
            <a:r>
              <a:rPr lang="en-US" sz="4200" dirty="0" err="1"/>
              <a:t>untuk</a:t>
            </a:r>
            <a:r>
              <a:rPr lang="en-US" sz="4200" dirty="0"/>
              <a:t> </a:t>
            </a:r>
            <a:r>
              <a:rPr lang="en-US" sz="4200" dirty="0" err="1"/>
              <a:t>merefleksikan</a:t>
            </a:r>
            <a:r>
              <a:rPr lang="en-US" sz="4200" dirty="0"/>
              <a:t> </a:t>
            </a:r>
            <a:r>
              <a:rPr lang="en-US" sz="4200" dirty="0" err="1"/>
              <a:t>capaian</a:t>
            </a:r>
            <a:r>
              <a:rPr lang="en-US" sz="4200" dirty="0"/>
              <a:t> </a:t>
            </a:r>
            <a:r>
              <a:rPr lang="en-US" sz="4200" dirty="0" err="1"/>
              <a:t>pembelajaran</a:t>
            </a:r>
            <a:r>
              <a:rPr lang="en-US" sz="4200" dirty="0"/>
              <a:t> </a:t>
            </a:r>
            <a:r>
              <a:rPr lang="en-US" sz="4200" dirty="0" err="1"/>
              <a:t>dan</a:t>
            </a:r>
            <a:r>
              <a:rPr lang="en-US" sz="4200" dirty="0"/>
              <a:t> </a:t>
            </a:r>
            <a:r>
              <a:rPr lang="en-US" sz="4200" dirty="0" err="1"/>
              <a:t>penguasaan</a:t>
            </a:r>
            <a:r>
              <a:rPr lang="en-US" sz="4200" dirty="0"/>
              <a:t> </a:t>
            </a:r>
            <a:r>
              <a:rPr lang="en-US" sz="4200" dirty="0" err="1"/>
              <a:t>materi</a:t>
            </a:r>
            <a:r>
              <a:rPr lang="en-US" sz="4200" dirty="0"/>
              <a:t> </a:t>
            </a:r>
            <a:r>
              <a:rPr lang="en-US" sz="4200" dirty="0" err="1"/>
              <a:t>pembelajaran</a:t>
            </a:r>
            <a:r>
              <a:rPr lang="en-US" sz="4200" dirty="0"/>
              <a:t> </a:t>
            </a:r>
            <a:r>
              <a:rPr lang="en-US" sz="4200" dirty="0" err="1"/>
              <a:t>dari</a:t>
            </a:r>
            <a:r>
              <a:rPr lang="en-US" sz="4200" dirty="0"/>
              <a:t> </a:t>
            </a:r>
            <a:r>
              <a:rPr lang="en-US" sz="4200" dirty="0" err="1"/>
              <a:t>pada</a:t>
            </a:r>
            <a:r>
              <a:rPr lang="en-US" sz="4200" dirty="0"/>
              <a:t> </a:t>
            </a:r>
            <a:r>
              <a:rPr lang="en-US" sz="4200" dirty="0" err="1"/>
              <a:t>sekedar</a:t>
            </a:r>
            <a:r>
              <a:rPr lang="en-US" sz="4200" dirty="0"/>
              <a:t> </a:t>
            </a:r>
            <a:r>
              <a:rPr lang="en-US" sz="4200" dirty="0" err="1"/>
              <a:t>akumulasi</a:t>
            </a:r>
            <a:r>
              <a:rPr lang="en-US" sz="4200" dirty="0"/>
              <a:t> </a:t>
            </a:r>
            <a:r>
              <a:rPr lang="en-US" sz="4200" dirty="0" err="1"/>
              <a:t>kredit</a:t>
            </a:r>
            <a:r>
              <a:rPr lang="en-US" sz="4200" dirty="0"/>
              <a:t> </a:t>
            </a:r>
            <a:r>
              <a:rPr lang="en-US" sz="4200" dirty="0" err="1"/>
              <a:t>mata</a:t>
            </a:r>
            <a:r>
              <a:rPr lang="en-US" sz="4200" dirty="0"/>
              <a:t> </a:t>
            </a:r>
            <a:r>
              <a:rPr lang="en-US" sz="4200" dirty="0" err="1"/>
              <a:t>kuliah</a:t>
            </a:r>
            <a:r>
              <a:rPr lang="en-US" sz="4200" dirty="0"/>
              <a:t>.</a:t>
            </a:r>
            <a:endParaRPr lang="en-GB" sz="4200" dirty="0"/>
          </a:p>
          <a:p>
            <a:pPr>
              <a:spcBef>
                <a:spcPct val="50000"/>
              </a:spcBef>
              <a:buFontTx/>
              <a:buChar char="•"/>
            </a:pPr>
            <a:endParaRPr lang="en-GB" sz="4200" dirty="0"/>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19</a:t>
            </a:fld>
            <a:endParaRPr lang="en-US"/>
          </a:p>
        </p:txBody>
      </p:sp>
    </p:spTree>
    <p:extLst>
      <p:ext uri="{BB962C8B-B14F-4D97-AF65-F5344CB8AC3E}">
        <p14:creationId xmlns:p14="http://schemas.microsoft.com/office/powerpoint/2010/main" val="169073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95"/>
            <a:ext cx="8229600" cy="629358"/>
          </a:xfrm>
        </p:spPr>
        <p:txBody>
          <a:bodyPr>
            <a:normAutofit/>
          </a:bodyPr>
          <a:lstStyle/>
          <a:p>
            <a:r>
              <a:rPr lang="en-US" sz="3200" b="1" dirty="0"/>
              <a:t>STRUKTUR MATERI</a:t>
            </a:r>
          </a:p>
        </p:txBody>
      </p:sp>
      <p:sp>
        <p:nvSpPr>
          <p:cNvPr id="3" name="Content Placeholder 2"/>
          <p:cNvSpPr>
            <a:spLocks noGrp="1"/>
          </p:cNvSpPr>
          <p:nvPr>
            <p:ph idx="1"/>
          </p:nvPr>
        </p:nvSpPr>
        <p:spPr>
          <a:xfrm>
            <a:off x="1063170" y="1140759"/>
            <a:ext cx="7117332" cy="4985406"/>
          </a:xfrm>
        </p:spPr>
        <p:txBody>
          <a:bodyPr>
            <a:normAutofit fontScale="85000" lnSpcReduction="20000"/>
          </a:bodyPr>
          <a:lstStyle/>
          <a:p>
            <a:pPr marL="514350" indent="-514350">
              <a:buFont typeface="+mj-lt"/>
              <a:buAutoNum type="arabicPeriod"/>
            </a:pPr>
            <a:r>
              <a:rPr lang="en-US" dirty="0"/>
              <a:t>PERAN MISI, VSISI, DAN NILAI-NILAI  DALAM PENGELOLAAN KURIKULUM</a:t>
            </a:r>
          </a:p>
          <a:p>
            <a:pPr marL="514350" indent="-514350">
              <a:buFont typeface="+mj-lt"/>
              <a:buAutoNum type="arabicPeriod"/>
            </a:pPr>
            <a:endParaRPr lang="en-US" dirty="0"/>
          </a:p>
          <a:p>
            <a:pPr marL="514350" indent="-514350">
              <a:buFont typeface="+mj-lt"/>
              <a:buAutoNum type="arabicPeriod"/>
            </a:pPr>
            <a:r>
              <a:rPr lang="en-US" dirty="0"/>
              <a:t>OUTCOME-BASED EDUCATION</a:t>
            </a:r>
          </a:p>
          <a:p>
            <a:pPr marL="514350" indent="-514350">
              <a:buFont typeface="+mj-lt"/>
              <a:buAutoNum type="arabicPeriod"/>
            </a:pPr>
            <a:endParaRPr lang="en-US" dirty="0"/>
          </a:p>
          <a:p>
            <a:pPr marL="514350" indent="-514350">
              <a:buFont typeface="+mj-lt"/>
              <a:buAutoNum type="arabicPeriod"/>
            </a:pPr>
            <a:r>
              <a:rPr lang="en-US" dirty="0"/>
              <a:t>THE ROLE OF BUSINESS SCHOOLS</a:t>
            </a:r>
          </a:p>
          <a:p>
            <a:pPr marL="514350" indent="-514350">
              <a:buFont typeface="+mj-lt"/>
              <a:buAutoNum type="arabicPeriod"/>
            </a:pPr>
            <a:endParaRPr lang="en-US" dirty="0"/>
          </a:p>
          <a:p>
            <a:pPr marL="514350" indent="-514350">
              <a:buFont typeface="+mj-lt"/>
              <a:buAutoNum type="arabicPeriod"/>
            </a:pPr>
            <a:r>
              <a:rPr lang="en-US" dirty="0"/>
              <a:t>DIAGNOSTIC QUESTIONS TO LEARNING OUTCOMES</a:t>
            </a:r>
          </a:p>
          <a:p>
            <a:pPr marL="514350" indent="-514350">
              <a:buFont typeface="+mj-lt"/>
              <a:buAutoNum type="arabicPeriod"/>
            </a:pPr>
            <a:endParaRPr lang="en-US" dirty="0"/>
          </a:p>
          <a:p>
            <a:pPr marL="514350" indent="-514350">
              <a:buFont typeface="+mj-lt"/>
              <a:buAutoNum type="arabicPeriod"/>
            </a:pPr>
            <a:r>
              <a:rPr lang="en-US" dirty="0"/>
              <a:t>GENERAL SKILL AREAS AND LEARNING OUTCOMES</a:t>
            </a:r>
          </a:p>
        </p:txBody>
      </p:sp>
      <p:sp>
        <p:nvSpPr>
          <p:cNvPr id="5" name="Slide Number Placeholder 4"/>
          <p:cNvSpPr>
            <a:spLocks noGrp="1"/>
          </p:cNvSpPr>
          <p:nvPr>
            <p:ph type="sldNum" sz="quarter" idx="12"/>
          </p:nvPr>
        </p:nvSpPr>
        <p:spPr/>
        <p:txBody>
          <a:bodyPr/>
          <a:lstStyle/>
          <a:p>
            <a:fld id="{EDEE55E8-F8E4-4D77-BFDC-EB91F184E052}" type="slidenum">
              <a:rPr lang="en-US" smtClean="0"/>
              <a:pPr/>
              <a:t>2</a:t>
            </a:fld>
            <a:endParaRPr lang="en-US"/>
          </a:p>
        </p:txBody>
      </p:sp>
    </p:spTree>
    <p:extLst>
      <p:ext uri="{BB962C8B-B14F-4D97-AF65-F5344CB8AC3E}">
        <p14:creationId xmlns:p14="http://schemas.microsoft.com/office/powerpoint/2010/main" val="269960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t>OUTCOME-BASED EDUCATION</a:t>
            </a:r>
            <a:endParaRPr lang="en-US" sz="3600" b="1" dirty="0"/>
          </a:p>
        </p:txBody>
      </p:sp>
      <p:sp>
        <p:nvSpPr>
          <p:cNvPr id="3" name="Content Placeholder 2"/>
          <p:cNvSpPr txBox="1">
            <a:spLocks/>
          </p:cNvSpPr>
          <p:nvPr/>
        </p:nvSpPr>
        <p:spPr>
          <a:xfrm>
            <a:off x="846752" y="1417639"/>
            <a:ext cx="7840048" cy="470852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Tx/>
              <a:buChar char="•"/>
            </a:pPr>
            <a:r>
              <a:rPr lang="en-GB" sz="4200" dirty="0" err="1"/>
              <a:t>Struktur</a:t>
            </a:r>
            <a:r>
              <a:rPr lang="en-GB" sz="4200" dirty="0"/>
              <a:t> </a:t>
            </a:r>
            <a:r>
              <a:rPr lang="en-GB" sz="4200" dirty="0" err="1"/>
              <a:t>mata</a:t>
            </a:r>
            <a:r>
              <a:rPr lang="en-GB" sz="4200" dirty="0"/>
              <a:t> </a:t>
            </a:r>
            <a:r>
              <a:rPr lang="en-GB" sz="4200" dirty="0" err="1"/>
              <a:t>kuliah</a:t>
            </a:r>
            <a:r>
              <a:rPr lang="en-GB" sz="4200" dirty="0"/>
              <a:t> </a:t>
            </a:r>
            <a:r>
              <a:rPr lang="en-GB" sz="4200" dirty="0" err="1"/>
              <a:t>dan</a:t>
            </a:r>
            <a:r>
              <a:rPr lang="en-GB" sz="4200" dirty="0"/>
              <a:t> </a:t>
            </a:r>
            <a:r>
              <a:rPr lang="en-GB" sz="4200" dirty="0" err="1"/>
              <a:t>Bkurikulum</a:t>
            </a:r>
            <a:r>
              <a:rPr lang="en-GB" sz="4200" dirty="0"/>
              <a:t> </a:t>
            </a:r>
            <a:r>
              <a:rPr lang="en-GB" sz="4200" dirty="0" err="1"/>
              <a:t>dirancang</a:t>
            </a:r>
            <a:r>
              <a:rPr lang="en-GB" sz="4200" dirty="0"/>
              <a:t> </a:t>
            </a:r>
            <a:r>
              <a:rPr lang="en-GB" sz="4200" dirty="0" err="1"/>
              <a:t>untuk</a:t>
            </a:r>
            <a:r>
              <a:rPr lang="en-GB" sz="4200" dirty="0"/>
              <a:t> </a:t>
            </a:r>
            <a:r>
              <a:rPr lang="en-GB" sz="4200" dirty="0" err="1"/>
              <a:t>mencapai</a:t>
            </a:r>
            <a:r>
              <a:rPr lang="en-GB" sz="4200" dirty="0"/>
              <a:t> </a:t>
            </a:r>
            <a:r>
              <a:rPr lang="en-GB" sz="4200" dirty="0" err="1"/>
              <a:t>kapabilitas</a:t>
            </a:r>
            <a:r>
              <a:rPr lang="en-GB" sz="4200" dirty="0"/>
              <a:t> </a:t>
            </a:r>
            <a:r>
              <a:rPr lang="en-GB" sz="4200" dirty="0" err="1"/>
              <a:t>atau</a:t>
            </a:r>
            <a:r>
              <a:rPr lang="en-GB" sz="4200" dirty="0"/>
              <a:t> </a:t>
            </a:r>
            <a:r>
              <a:rPr lang="en-GB" sz="4200" dirty="0" err="1"/>
              <a:t>kualitas</a:t>
            </a:r>
            <a:endParaRPr lang="en-GB" sz="4200" dirty="0"/>
          </a:p>
          <a:p>
            <a:pPr>
              <a:spcBef>
                <a:spcPct val="50000"/>
              </a:spcBef>
              <a:buFontTx/>
              <a:buChar char="•"/>
            </a:pPr>
            <a:endParaRPr lang="en-US" sz="4200" dirty="0"/>
          </a:p>
          <a:p>
            <a:pPr>
              <a:spcBef>
                <a:spcPct val="50000"/>
              </a:spcBef>
              <a:buFontTx/>
              <a:buChar char="•"/>
            </a:pPr>
            <a:r>
              <a:rPr lang="en-US" sz="4200" dirty="0" err="1"/>
              <a:t>Menghindari</a:t>
            </a:r>
            <a:r>
              <a:rPr lang="en-US" sz="4200" dirty="0"/>
              <a:t> </a:t>
            </a:r>
            <a:r>
              <a:rPr lang="en-US" sz="4200" dirty="0" err="1"/>
              <a:t>pendekatan</a:t>
            </a:r>
            <a:r>
              <a:rPr lang="en-US" sz="4200" dirty="0"/>
              <a:t> </a:t>
            </a:r>
            <a:r>
              <a:rPr lang="en-US" sz="4200" dirty="0" err="1"/>
              <a:t>pendidikan</a:t>
            </a:r>
            <a:r>
              <a:rPr lang="en-US" sz="4200" dirty="0"/>
              <a:t> </a:t>
            </a:r>
            <a:r>
              <a:rPr lang="en-US" sz="4200" dirty="0" err="1"/>
              <a:t>tradisional</a:t>
            </a:r>
            <a:r>
              <a:rPr lang="en-US" sz="4200" dirty="0"/>
              <a:t> yang </a:t>
            </a:r>
            <a:r>
              <a:rPr lang="en-US" sz="4200" dirty="0" err="1"/>
              <a:t>berbasis</a:t>
            </a:r>
            <a:r>
              <a:rPr lang="en-US" sz="4200" dirty="0"/>
              <a:t> </a:t>
            </a:r>
            <a:r>
              <a:rPr lang="en-US" sz="4200" dirty="0" err="1"/>
              <a:t>instruksi</a:t>
            </a:r>
            <a:endParaRPr lang="en-US" sz="4200" dirty="0"/>
          </a:p>
          <a:p>
            <a:pPr>
              <a:spcBef>
                <a:spcPct val="50000"/>
              </a:spcBef>
              <a:buFontTx/>
              <a:buChar char="•"/>
            </a:pPr>
            <a:endParaRPr lang="en-US" sz="4200" dirty="0"/>
          </a:p>
          <a:p>
            <a:pPr>
              <a:spcBef>
                <a:spcPct val="50000"/>
              </a:spcBef>
              <a:buFontTx/>
              <a:buChar char="•"/>
            </a:pPr>
            <a:r>
              <a:rPr lang="en-US" sz="4200" dirty="0"/>
              <a:t>OBE </a:t>
            </a:r>
            <a:r>
              <a:rPr lang="en-US" sz="4200" dirty="0" err="1"/>
              <a:t>menuntut</a:t>
            </a:r>
            <a:r>
              <a:rPr lang="en-US" sz="4200" dirty="0"/>
              <a:t> </a:t>
            </a:r>
            <a:r>
              <a:rPr lang="en-US" sz="4200" dirty="0" err="1"/>
              <a:t>mahasiswa</a:t>
            </a:r>
            <a:r>
              <a:rPr lang="en-US" sz="4200" dirty="0"/>
              <a:t> </a:t>
            </a:r>
            <a:r>
              <a:rPr lang="en-US" sz="4200" dirty="0" err="1"/>
              <a:t>untuk</a:t>
            </a:r>
            <a:r>
              <a:rPr lang="en-US" sz="4200" dirty="0"/>
              <a:t> </a:t>
            </a:r>
            <a:r>
              <a:rPr lang="en-US" sz="4200" dirty="0" err="1"/>
              <a:t>mampu</a:t>
            </a:r>
            <a:r>
              <a:rPr lang="en-US" sz="4200" dirty="0"/>
              <a:t> </a:t>
            </a:r>
            <a:r>
              <a:rPr lang="en-US" sz="4200" dirty="0" err="1"/>
              <a:t>menunjukkan</a:t>
            </a:r>
            <a:r>
              <a:rPr lang="en-US" sz="4200" dirty="0"/>
              <a:t> </a:t>
            </a:r>
            <a:r>
              <a:rPr lang="en-US" sz="4200" dirty="0" err="1"/>
              <a:t>kapabilitas</a:t>
            </a:r>
            <a:r>
              <a:rPr lang="en-US" sz="4200" dirty="0"/>
              <a:t> yang </a:t>
            </a:r>
            <a:r>
              <a:rPr lang="en-US" sz="4200" dirty="0" err="1"/>
              <a:t>mereka</a:t>
            </a:r>
            <a:r>
              <a:rPr lang="en-US" sz="4200" dirty="0"/>
              <a:t> </a:t>
            </a:r>
            <a:r>
              <a:rPr lang="en-US" sz="4200" dirty="0" err="1"/>
              <a:t>peroleh</a:t>
            </a:r>
            <a:r>
              <a:rPr lang="en-US" sz="4200" dirty="0"/>
              <a:t> </a:t>
            </a:r>
            <a:r>
              <a:rPr lang="en-US" sz="4200" dirty="0" err="1"/>
              <a:t>dari</a:t>
            </a:r>
            <a:r>
              <a:rPr lang="en-US" sz="4200" dirty="0"/>
              <a:t> proses </a:t>
            </a:r>
            <a:r>
              <a:rPr lang="en-US" sz="4200" dirty="0" err="1"/>
              <a:t>belajar</a:t>
            </a:r>
            <a:r>
              <a:rPr lang="en-US" sz="4200" dirty="0"/>
              <a:t> </a:t>
            </a:r>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20</a:t>
            </a:fld>
            <a:endParaRPr lang="en-US"/>
          </a:p>
        </p:txBody>
      </p:sp>
    </p:spTree>
    <p:extLst>
      <p:ext uri="{BB962C8B-B14F-4D97-AF65-F5344CB8AC3E}">
        <p14:creationId xmlns:p14="http://schemas.microsoft.com/office/powerpoint/2010/main" val="20812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6634" y="227618"/>
            <a:ext cx="8229600" cy="56623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KELEMAHAN PENDEKATAN PENDIDIKAN TRADISIONAL</a:t>
            </a:r>
          </a:p>
        </p:txBody>
      </p:sp>
      <p:sp>
        <p:nvSpPr>
          <p:cNvPr id="3" name="Content Placeholder 2"/>
          <p:cNvSpPr txBox="1">
            <a:spLocks/>
          </p:cNvSpPr>
          <p:nvPr/>
        </p:nvSpPr>
        <p:spPr>
          <a:xfrm>
            <a:off x="736306" y="1228999"/>
            <a:ext cx="7950494" cy="5044405"/>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ct val="40000"/>
              </a:spcBef>
              <a:buFont typeface="Wingdings" charset="0"/>
              <a:buChar char="§"/>
            </a:pPr>
            <a:r>
              <a:rPr lang="en-US" sz="9200" dirty="0" err="1">
                <a:latin typeface="Arial" charset="0"/>
              </a:rPr>
              <a:t>Lingkungan</a:t>
            </a:r>
            <a:r>
              <a:rPr lang="en-US" sz="9200" dirty="0">
                <a:latin typeface="Arial" charset="0"/>
              </a:rPr>
              <a:t> </a:t>
            </a:r>
            <a:r>
              <a:rPr lang="en-US" sz="9200" dirty="0" err="1">
                <a:latin typeface="Arial" charset="0"/>
              </a:rPr>
              <a:t>belajar</a:t>
            </a:r>
            <a:r>
              <a:rPr lang="en-US" sz="9200" dirty="0">
                <a:latin typeface="Arial" charset="0"/>
              </a:rPr>
              <a:t> yang </a:t>
            </a:r>
            <a:r>
              <a:rPr lang="en-US" sz="9200" dirty="0" err="1">
                <a:latin typeface="Arial" charset="0"/>
              </a:rPr>
              <a:t>kurang</a:t>
            </a:r>
            <a:r>
              <a:rPr lang="en-US" sz="9200" dirty="0">
                <a:latin typeface="Arial" charset="0"/>
              </a:rPr>
              <a:t> </a:t>
            </a:r>
            <a:r>
              <a:rPr lang="en-US" sz="9200" dirty="0" err="1">
                <a:latin typeface="Arial" charset="0"/>
              </a:rPr>
              <a:t>memberi</a:t>
            </a:r>
            <a:r>
              <a:rPr lang="en-US" sz="9200" dirty="0">
                <a:latin typeface="Arial" charset="0"/>
              </a:rPr>
              <a:t> </a:t>
            </a:r>
            <a:r>
              <a:rPr lang="en-US" sz="9200" dirty="0" err="1">
                <a:latin typeface="Arial" charset="0"/>
              </a:rPr>
              <a:t>perhatian</a:t>
            </a:r>
            <a:r>
              <a:rPr lang="en-US" sz="9200" dirty="0">
                <a:latin typeface="Arial" charset="0"/>
              </a:rPr>
              <a:t> </a:t>
            </a:r>
            <a:r>
              <a:rPr lang="en-US" sz="9200" dirty="0" err="1">
                <a:latin typeface="Arial" charset="0"/>
              </a:rPr>
              <a:t>terhadap</a:t>
            </a:r>
            <a:r>
              <a:rPr lang="en-US" sz="9200" dirty="0">
                <a:latin typeface="Arial" charset="0"/>
              </a:rPr>
              <a:t> </a:t>
            </a:r>
            <a:r>
              <a:rPr lang="en-US" sz="9200" dirty="0" err="1">
                <a:latin typeface="Arial" charset="0"/>
              </a:rPr>
              <a:t>capaian</a:t>
            </a:r>
            <a:r>
              <a:rPr lang="en-US" sz="9200" dirty="0">
                <a:latin typeface="Arial" charset="0"/>
              </a:rPr>
              <a:t> </a:t>
            </a:r>
            <a:r>
              <a:rPr lang="en-US" sz="9200" dirty="0" err="1">
                <a:latin typeface="Arial" charset="0"/>
              </a:rPr>
              <a:t>pembelajaran</a:t>
            </a:r>
            <a:r>
              <a:rPr lang="en-US" sz="9200" dirty="0">
                <a:latin typeface="Arial" charset="0"/>
              </a:rPr>
              <a:t> </a:t>
            </a:r>
            <a:r>
              <a:rPr lang="en-US" sz="9200" dirty="0" err="1">
                <a:latin typeface="Arial" charset="0"/>
              </a:rPr>
              <a:t>mahasiswa</a:t>
            </a:r>
            <a:endParaRPr lang="en-US" sz="9200" dirty="0">
              <a:latin typeface="Arial" charset="0"/>
            </a:endParaRPr>
          </a:p>
          <a:p>
            <a:pPr>
              <a:lnSpc>
                <a:spcPct val="110000"/>
              </a:lnSpc>
              <a:spcBef>
                <a:spcPct val="40000"/>
              </a:spcBef>
              <a:buFont typeface="Wingdings" charset="0"/>
              <a:buChar char="§"/>
            </a:pPr>
            <a:endParaRPr lang="en-US" sz="9200" dirty="0">
              <a:latin typeface="Arial" charset="0"/>
            </a:endParaRPr>
          </a:p>
          <a:p>
            <a:pPr>
              <a:lnSpc>
                <a:spcPct val="110000"/>
              </a:lnSpc>
              <a:spcBef>
                <a:spcPct val="40000"/>
              </a:spcBef>
              <a:buFont typeface="Wingdings" charset="0"/>
              <a:buChar char="§"/>
            </a:pPr>
            <a:r>
              <a:rPr lang="en-US" sz="9200" dirty="0" err="1">
                <a:latin typeface="Arial" charset="0"/>
              </a:rPr>
              <a:t>Mahasiswa</a:t>
            </a:r>
            <a:r>
              <a:rPr lang="en-US" sz="9200" dirty="0">
                <a:latin typeface="Arial" charset="0"/>
              </a:rPr>
              <a:t> </a:t>
            </a:r>
            <a:r>
              <a:rPr lang="en-US" sz="9200" dirty="0" err="1">
                <a:latin typeface="Arial" charset="0"/>
              </a:rPr>
              <a:t>cenderung</a:t>
            </a:r>
            <a:r>
              <a:rPr lang="en-US" sz="9200" dirty="0">
                <a:latin typeface="Arial" charset="0"/>
              </a:rPr>
              <a:t> </a:t>
            </a:r>
            <a:r>
              <a:rPr lang="en-US" sz="9200" dirty="0" err="1">
                <a:latin typeface="Arial" charset="0"/>
              </a:rPr>
              <a:t>berorientasi</a:t>
            </a:r>
            <a:r>
              <a:rPr lang="en-US" sz="9200" dirty="0">
                <a:latin typeface="Arial" charset="0"/>
              </a:rPr>
              <a:t> </a:t>
            </a:r>
            <a:r>
              <a:rPr lang="en-US" sz="9200" dirty="0" err="1">
                <a:latin typeface="Arial" charset="0"/>
              </a:rPr>
              <a:t>pada</a:t>
            </a:r>
            <a:r>
              <a:rPr lang="en-US" sz="9200" dirty="0">
                <a:latin typeface="Arial" charset="0"/>
              </a:rPr>
              <a:t> </a:t>
            </a:r>
            <a:r>
              <a:rPr lang="en-US" sz="9200" dirty="0" err="1">
                <a:latin typeface="Arial" charset="0"/>
              </a:rPr>
              <a:t>nilai</a:t>
            </a:r>
            <a:r>
              <a:rPr lang="en-US" sz="9200" dirty="0">
                <a:latin typeface="Arial" charset="0"/>
              </a:rPr>
              <a:t> </a:t>
            </a:r>
            <a:r>
              <a:rPr lang="en-US" sz="9200" dirty="0" err="1">
                <a:latin typeface="Arial" charset="0"/>
              </a:rPr>
              <a:t>mata</a:t>
            </a:r>
            <a:r>
              <a:rPr lang="en-US" sz="9200" dirty="0">
                <a:latin typeface="Arial" charset="0"/>
              </a:rPr>
              <a:t> </a:t>
            </a:r>
            <a:r>
              <a:rPr lang="en-US" sz="9200" dirty="0" err="1">
                <a:latin typeface="Arial" charset="0"/>
              </a:rPr>
              <a:t>kuliah</a:t>
            </a:r>
            <a:r>
              <a:rPr lang="en-US" sz="9200" dirty="0">
                <a:latin typeface="Arial" charset="0"/>
              </a:rPr>
              <a:t> </a:t>
            </a:r>
            <a:r>
              <a:rPr lang="en-US" sz="9200" dirty="0" err="1">
                <a:latin typeface="Arial" charset="0"/>
              </a:rPr>
              <a:t>dan</a:t>
            </a:r>
            <a:r>
              <a:rPr lang="en-US" sz="9200" dirty="0">
                <a:latin typeface="Arial" charset="0"/>
              </a:rPr>
              <a:t> IPK</a:t>
            </a:r>
          </a:p>
          <a:p>
            <a:pPr>
              <a:lnSpc>
                <a:spcPct val="110000"/>
              </a:lnSpc>
              <a:spcBef>
                <a:spcPct val="40000"/>
              </a:spcBef>
              <a:buFont typeface="Wingdings" charset="0"/>
              <a:buChar char="§"/>
            </a:pPr>
            <a:endParaRPr lang="en-US" sz="9200" dirty="0">
              <a:latin typeface="Arial" charset="0"/>
            </a:endParaRPr>
          </a:p>
          <a:p>
            <a:pPr>
              <a:lnSpc>
                <a:spcPct val="110000"/>
              </a:lnSpc>
              <a:spcBef>
                <a:spcPct val="40000"/>
              </a:spcBef>
              <a:buFont typeface="Wingdings" charset="0"/>
              <a:buChar char="§"/>
            </a:pPr>
            <a:r>
              <a:rPr lang="en-US" sz="9200" dirty="0" err="1">
                <a:latin typeface="Arial" charset="0"/>
              </a:rPr>
              <a:t>Lulusan</a:t>
            </a:r>
            <a:r>
              <a:rPr lang="en-US" sz="9200" dirty="0">
                <a:latin typeface="Arial" charset="0"/>
              </a:rPr>
              <a:t> </a:t>
            </a:r>
            <a:r>
              <a:rPr lang="en-US" sz="9200" dirty="0" err="1">
                <a:latin typeface="Arial" charset="0"/>
              </a:rPr>
              <a:t>kurang</a:t>
            </a:r>
            <a:r>
              <a:rPr lang="en-US" sz="9200" dirty="0">
                <a:latin typeface="Arial" charset="0"/>
              </a:rPr>
              <a:t> </a:t>
            </a:r>
            <a:r>
              <a:rPr lang="en-US" sz="9200" dirty="0" err="1">
                <a:latin typeface="Arial" charset="0"/>
              </a:rPr>
              <a:t>siap</a:t>
            </a:r>
            <a:r>
              <a:rPr lang="en-US" sz="9200" dirty="0">
                <a:latin typeface="Arial" charset="0"/>
              </a:rPr>
              <a:t> </a:t>
            </a:r>
            <a:r>
              <a:rPr lang="en-US" sz="9200" dirty="0" err="1">
                <a:latin typeface="Arial" charset="0"/>
              </a:rPr>
              <a:t>untuk</a:t>
            </a:r>
            <a:r>
              <a:rPr lang="en-US" sz="9200" dirty="0">
                <a:latin typeface="Arial" charset="0"/>
              </a:rPr>
              <a:t> </a:t>
            </a:r>
            <a:r>
              <a:rPr lang="en-US" sz="9200" dirty="0" err="1">
                <a:latin typeface="Arial" charset="0"/>
              </a:rPr>
              <a:t>masuk</a:t>
            </a:r>
            <a:r>
              <a:rPr lang="en-US" sz="9200" dirty="0">
                <a:latin typeface="Arial" charset="0"/>
              </a:rPr>
              <a:t> </a:t>
            </a:r>
            <a:r>
              <a:rPr lang="en-US" sz="9200" dirty="0" err="1">
                <a:latin typeface="Arial" charset="0"/>
              </a:rPr>
              <a:t>ke</a:t>
            </a:r>
            <a:r>
              <a:rPr lang="en-US" sz="9200" dirty="0">
                <a:latin typeface="Arial" charset="0"/>
              </a:rPr>
              <a:t> </a:t>
            </a:r>
            <a:r>
              <a:rPr lang="en-US" sz="9200" dirty="0" err="1">
                <a:latin typeface="Arial" charset="0"/>
              </a:rPr>
              <a:t>lapangan</a:t>
            </a:r>
            <a:r>
              <a:rPr lang="en-US" sz="9200" dirty="0">
                <a:latin typeface="Arial" charset="0"/>
              </a:rPr>
              <a:t> </a:t>
            </a:r>
            <a:r>
              <a:rPr lang="en-US" sz="9200" dirty="0" err="1">
                <a:latin typeface="Arial" charset="0"/>
              </a:rPr>
              <a:t>kerja</a:t>
            </a:r>
            <a:endParaRPr lang="en-US" sz="9200" dirty="0">
              <a:latin typeface="Arial" charset="0"/>
            </a:endParaRPr>
          </a:p>
          <a:p>
            <a:pPr>
              <a:lnSpc>
                <a:spcPct val="110000"/>
              </a:lnSpc>
              <a:spcBef>
                <a:spcPct val="40000"/>
              </a:spcBef>
              <a:buFont typeface="Wingdings" charset="0"/>
              <a:buChar char="§"/>
            </a:pPr>
            <a:endParaRPr lang="en-US" sz="9200" dirty="0">
              <a:latin typeface="Arial" charset="0"/>
            </a:endParaRPr>
          </a:p>
          <a:p>
            <a:pPr>
              <a:lnSpc>
                <a:spcPct val="110000"/>
              </a:lnSpc>
              <a:spcBef>
                <a:spcPct val="40000"/>
              </a:spcBef>
              <a:buFont typeface="Wingdings" charset="0"/>
              <a:buChar char="§"/>
            </a:pPr>
            <a:r>
              <a:rPr lang="en-US" sz="9200" dirty="0" err="1">
                <a:latin typeface="Arial" charset="0"/>
              </a:rPr>
              <a:t>Kurang</a:t>
            </a:r>
            <a:r>
              <a:rPr lang="en-US" sz="9200" dirty="0">
                <a:latin typeface="Arial" charset="0"/>
              </a:rPr>
              <a:t> </a:t>
            </a:r>
            <a:r>
              <a:rPr lang="en-US" sz="9200" dirty="0" err="1">
                <a:latin typeface="Arial" charset="0"/>
              </a:rPr>
              <a:t>perhatian</a:t>
            </a:r>
            <a:r>
              <a:rPr lang="en-US" sz="9200" dirty="0">
                <a:latin typeface="Arial" charset="0"/>
              </a:rPr>
              <a:t> </a:t>
            </a:r>
            <a:r>
              <a:rPr lang="en-US" sz="9200" dirty="0" err="1">
                <a:latin typeface="Arial" charset="0"/>
              </a:rPr>
              <a:t>pada</a:t>
            </a:r>
            <a:r>
              <a:rPr lang="en-US" sz="9200" dirty="0">
                <a:latin typeface="Arial" charset="0"/>
              </a:rPr>
              <a:t> </a:t>
            </a:r>
            <a:r>
              <a:rPr lang="en-US" sz="9200" i="1" dirty="0">
                <a:latin typeface="Arial" charset="0"/>
              </a:rPr>
              <a:t>soft skills</a:t>
            </a:r>
            <a:r>
              <a:rPr lang="en-US" sz="9200" dirty="0">
                <a:latin typeface="Arial" charset="0"/>
              </a:rPr>
              <a:t> yang </a:t>
            </a:r>
            <a:r>
              <a:rPr lang="en-US" sz="9200" dirty="0" err="1">
                <a:latin typeface="Arial" charset="0"/>
              </a:rPr>
              <a:t>diperlukan</a:t>
            </a:r>
            <a:r>
              <a:rPr lang="en-US" sz="9200" dirty="0">
                <a:latin typeface="Arial" charset="0"/>
              </a:rPr>
              <a:t> </a:t>
            </a:r>
            <a:r>
              <a:rPr lang="en-US" sz="9200" dirty="0" err="1">
                <a:latin typeface="Arial" charset="0"/>
              </a:rPr>
              <a:t>dalam</a:t>
            </a:r>
            <a:r>
              <a:rPr lang="en-US" sz="9200" dirty="0">
                <a:latin typeface="Arial" charset="0"/>
              </a:rPr>
              <a:t> </a:t>
            </a:r>
            <a:r>
              <a:rPr lang="en-US" sz="9200" dirty="0" err="1">
                <a:latin typeface="Arial" charset="0"/>
              </a:rPr>
              <a:t>pekerjaan</a:t>
            </a:r>
            <a:r>
              <a:rPr lang="en-US" sz="9200" dirty="0">
                <a:latin typeface="Arial" charset="0"/>
              </a:rPr>
              <a:t>; </a:t>
            </a:r>
            <a:r>
              <a:rPr lang="en-US" sz="9200" dirty="0" err="1">
                <a:latin typeface="Arial" charset="0"/>
              </a:rPr>
              <a:t>antara</a:t>
            </a:r>
            <a:r>
              <a:rPr lang="en-US" sz="9200" dirty="0">
                <a:latin typeface="Arial" charset="0"/>
              </a:rPr>
              <a:t> lain </a:t>
            </a:r>
            <a:r>
              <a:rPr lang="en-US" sz="9200" dirty="0" err="1">
                <a:latin typeface="Arial" charset="0"/>
              </a:rPr>
              <a:t>keahlian</a:t>
            </a:r>
            <a:r>
              <a:rPr lang="en-US" sz="9200" dirty="0">
                <a:latin typeface="Arial" charset="0"/>
              </a:rPr>
              <a:t> </a:t>
            </a:r>
            <a:r>
              <a:rPr lang="en-US" sz="9200" dirty="0" err="1">
                <a:latin typeface="Arial" charset="0"/>
              </a:rPr>
              <a:t>berkomunikasi</a:t>
            </a:r>
            <a:r>
              <a:rPr lang="en-US" sz="9200" dirty="0">
                <a:latin typeface="Arial" charset="0"/>
              </a:rPr>
              <a:t>, </a:t>
            </a:r>
            <a:r>
              <a:rPr lang="en-US" sz="9200" dirty="0" err="1">
                <a:latin typeface="Arial" charset="0"/>
              </a:rPr>
              <a:t>keahlian</a:t>
            </a:r>
            <a:r>
              <a:rPr lang="en-US" sz="9200" dirty="0">
                <a:latin typeface="Arial" charset="0"/>
              </a:rPr>
              <a:t> </a:t>
            </a:r>
            <a:r>
              <a:rPr lang="en-US" sz="9200" dirty="0" err="1">
                <a:latin typeface="Arial" charset="0"/>
              </a:rPr>
              <a:t>antar</a:t>
            </a:r>
            <a:r>
              <a:rPr lang="en-US" sz="9200" dirty="0">
                <a:latin typeface="Arial" charset="0"/>
              </a:rPr>
              <a:t> personal, </a:t>
            </a:r>
            <a:r>
              <a:rPr lang="en-US" sz="9200" dirty="0" err="1">
                <a:latin typeface="Arial" charset="0"/>
              </a:rPr>
              <a:t>kemampuan</a:t>
            </a:r>
            <a:r>
              <a:rPr lang="en-US" sz="9200" dirty="0">
                <a:latin typeface="Arial" charset="0"/>
              </a:rPr>
              <a:t> </a:t>
            </a:r>
            <a:r>
              <a:rPr lang="en-US" sz="9200" dirty="0" err="1">
                <a:latin typeface="Arial" charset="0"/>
              </a:rPr>
              <a:t>analisis</a:t>
            </a:r>
            <a:r>
              <a:rPr lang="en-US" sz="9200" dirty="0">
                <a:latin typeface="Arial" charset="0"/>
              </a:rPr>
              <a:t>, </a:t>
            </a:r>
            <a:r>
              <a:rPr lang="en-US" sz="9200" dirty="0" err="1">
                <a:latin typeface="Arial" charset="0"/>
              </a:rPr>
              <a:t>sikap</a:t>
            </a:r>
            <a:r>
              <a:rPr lang="en-US" sz="9200" dirty="0">
                <a:latin typeface="Arial" charset="0"/>
              </a:rPr>
              <a:t> </a:t>
            </a:r>
            <a:r>
              <a:rPr lang="en-US" sz="9200" dirty="0" err="1">
                <a:latin typeface="Arial" charset="0"/>
              </a:rPr>
              <a:t>dalam</a:t>
            </a:r>
            <a:r>
              <a:rPr lang="en-US" sz="9200" dirty="0">
                <a:latin typeface="Arial" charset="0"/>
              </a:rPr>
              <a:t> </a:t>
            </a:r>
            <a:r>
              <a:rPr lang="en-US" sz="9200" dirty="0" err="1">
                <a:latin typeface="Arial" charset="0"/>
              </a:rPr>
              <a:t>bekerja</a:t>
            </a:r>
            <a:r>
              <a:rPr lang="en-US" sz="9200" dirty="0">
                <a:latin typeface="Arial" charset="0"/>
              </a:rPr>
              <a:t>.</a:t>
            </a:r>
            <a:endParaRPr lang="en-US" dirty="0"/>
          </a:p>
        </p:txBody>
      </p:sp>
      <p:sp>
        <p:nvSpPr>
          <p:cNvPr id="4" name="TextBox 3"/>
          <p:cNvSpPr txBox="1"/>
          <p:nvPr/>
        </p:nvSpPr>
        <p:spPr>
          <a:xfrm>
            <a:off x="-587642" y="1346007"/>
            <a:ext cx="184666" cy="369332"/>
          </a:xfrm>
          <a:prstGeom prst="rect">
            <a:avLst/>
          </a:prstGeom>
          <a:noFill/>
        </p:spPr>
        <p:txBody>
          <a:bodyPr wrap="none" rtlCol="0">
            <a:spAutoFit/>
          </a:bodyPr>
          <a:lstStyle/>
          <a:p>
            <a:endParaRPr lang="en-US" dirty="0"/>
          </a:p>
        </p:txBody>
      </p:sp>
      <p:sp>
        <p:nvSpPr>
          <p:cNvPr id="6" name="Slide Number Placeholder 5"/>
          <p:cNvSpPr>
            <a:spLocks noGrp="1"/>
          </p:cNvSpPr>
          <p:nvPr>
            <p:ph type="sldNum" sz="quarter" idx="12"/>
          </p:nvPr>
        </p:nvSpPr>
        <p:spPr/>
        <p:txBody>
          <a:bodyPr/>
          <a:lstStyle/>
          <a:p>
            <a:fld id="{EDEE55E8-F8E4-4D77-BFDC-EB91F184E052}" type="slidenum">
              <a:rPr lang="en-US" smtClean="0"/>
              <a:pPr/>
              <a:t>21</a:t>
            </a:fld>
            <a:endParaRPr lang="en-US"/>
          </a:p>
        </p:txBody>
      </p:sp>
    </p:spTree>
    <p:extLst>
      <p:ext uri="{BB962C8B-B14F-4D97-AF65-F5344CB8AC3E}">
        <p14:creationId xmlns:p14="http://schemas.microsoft.com/office/powerpoint/2010/main" val="5725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FOKUS OBE</a:t>
            </a:r>
          </a:p>
        </p:txBody>
      </p:sp>
      <p:sp>
        <p:nvSpPr>
          <p:cNvPr id="3" name="Content Placeholder 2"/>
          <p:cNvSpPr txBox="1">
            <a:spLocks/>
          </p:cNvSpPr>
          <p:nvPr/>
        </p:nvSpPr>
        <p:spPr>
          <a:xfrm>
            <a:off x="457200"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338138">
              <a:lnSpc>
                <a:spcPct val="90000"/>
              </a:lnSpc>
              <a:spcBef>
                <a:spcPct val="40000"/>
              </a:spcBef>
              <a:buFontTx/>
              <a:buChar char="•"/>
            </a:pPr>
            <a:r>
              <a:rPr lang="ms-MY" dirty="0">
                <a:solidFill>
                  <a:srgbClr val="000000"/>
                </a:solidFill>
              </a:rPr>
              <a:t>Kemampuan mahasiswa</a:t>
            </a:r>
          </a:p>
          <a:p>
            <a:pPr marL="457200" indent="-338138">
              <a:lnSpc>
                <a:spcPct val="90000"/>
              </a:lnSpc>
              <a:spcBef>
                <a:spcPct val="40000"/>
              </a:spcBef>
              <a:buFontTx/>
              <a:buChar char="•"/>
            </a:pPr>
            <a:r>
              <a:rPr lang="ms-MY" dirty="0">
                <a:solidFill>
                  <a:srgbClr val="000000"/>
                </a:solidFill>
              </a:rPr>
              <a:t>Cara membantu mahasiswa mendapatkan kemampuan yang diperlukan</a:t>
            </a:r>
          </a:p>
          <a:p>
            <a:pPr marL="457200" indent="-338138">
              <a:lnSpc>
                <a:spcPct val="90000"/>
              </a:lnSpc>
              <a:spcBef>
                <a:spcPct val="40000"/>
              </a:spcBef>
              <a:buFontTx/>
              <a:buChar char="•"/>
            </a:pPr>
            <a:r>
              <a:rPr lang="ms-MY" dirty="0">
                <a:solidFill>
                  <a:srgbClr val="000000"/>
                </a:solidFill>
              </a:rPr>
              <a:t>Cara mengetahui bahwa mahasiswa sudah memiliki kemampuan yang diperlukan</a:t>
            </a:r>
          </a:p>
          <a:p>
            <a:pPr marL="457200" indent="-338138">
              <a:lnSpc>
                <a:spcPct val="90000"/>
              </a:lnSpc>
              <a:spcBef>
                <a:spcPct val="40000"/>
              </a:spcBef>
              <a:buFontTx/>
              <a:buChar char="•"/>
            </a:pPr>
            <a:r>
              <a:rPr lang="en-US" dirty="0" err="1">
                <a:solidFill>
                  <a:srgbClr val="000000"/>
                </a:solidFill>
              </a:rPr>
              <a:t>Intervensi</a:t>
            </a:r>
            <a:r>
              <a:rPr lang="en-US" dirty="0">
                <a:solidFill>
                  <a:srgbClr val="000000"/>
                </a:solidFill>
              </a:rPr>
              <a:t> </a:t>
            </a:r>
            <a:r>
              <a:rPr lang="en-US" dirty="0" err="1">
                <a:solidFill>
                  <a:srgbClr val="000000"/>
                </a:solidFill>
              </a:rPr>
              <a:t>untuk</a:t>
            </a:r>
            <a:r>
              <a:rPr lang="en-US" dirty="0">
                <a:solidFill>
                  <a:srgbClr val="000000"/>
                </a:solidFill>
              </a:rPr>
              <a:t> </a:t>
            </a:r>
            <a:r>
              <a:rPr lang="en-US" dirty="0" err="1">
                <a:solidFill>
                  <a:srgbClr val="000000"/>
                </a:solidFill>
              </a:rPr>
              <a:t>melakukan</a:t>
            </a:r>
            <a:r>
              <a:rPr lang="en-US" dirty="0">
                <a:solidFill>
                  <a:srgbClr val="000000"/>
                </a:solidFill>
              </a:rPr>
              <a:t> </a:t>
            </a:r>
            <a:r>
              <a:rPr lang="en-US" dirty="0" err="1">
                <a:solidFill>
                  <a:srgbClr val="000000"/>
                </a:solidFill>
              </a:rPr>
              <a:t>perbaikan</a:t>
            </a:r>
            <a:endParaRPr lang="en-US" dirty="0">
              <a:solidFill>
                <a:srgbClr val="000000"/>
              </a:solidFill>
            </a:endParaRP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22</a:t>
            </a:fld>
            <a:endParaRPr lang="en-US"/>
          </a:p>
        </p:txBody>
      </p:sp>
    </p:spTree>
    <p:extLst>
      <p:ext uri="{BB962C8B-B14F-4D97-AF65-F5344CB8AC3E}">
        <p14:creationId xmlns:p14="http://schemas.microsoft.com/office/powerpoint/2010/main" val="309704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MANFAAT OBE</a:t>
            </a:r>
          </a:p>
        </p:txBody>
      </p:sp>
      <p:sp>
        <p:nvSpPr>
          <p:cNvPr id="3" name="Content Placeholder 2"/>
          <p:cNvSpPr txBox="1">
            <a:spLocks/>
          </p:cNvSpPr>
          <p:nvPr/>
        </p:nvSpPr>
        <p:spPr>
          <a:xfrm>
            <a:off x="881986" y="1600201"/>
            <a:ext cx="7804813"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ct val="40000"/>
              </a:spcBef>
              <a:buClr>
                <a:schemeClr val="tx1"/>
              </a:buClr>
              <a:buSzPct val="90000"/>
              <a:buFont typeface="Arial"/>
              <a:buChar char="•"/>
            </a:pPr>
            <a:r>
              <a:rPr lang="en-US" dirty="0" err="1"/>
              <a:t>Kurikulum</a:t>
            </a:r>
            <a:r>
              <a:rPr lang="en-US" dirty="0"/>
              <a:t> yang </a:t>
            </a:r>
            <a:r>
              <a:rPr lang="en-US" dirty="0" err="1"/>
              <a:t>lebih</a:t>
            </a:r>
            <a:r>
              <a:rPr lang="en-US" dirty="0"/>
              <a:t> </a:t>
            </a:r>
            <a:r>
              <a:rPr lang="en-US" dirty="0" err="1"/>
              <a:t>terarah</a:t>
            </a:r>
            <a:r>
              <a:rPr lang="en-US" dirty="0"/>
              <a:t> </a:t>
            </a:r>
            <a:r>
              <a:rPr lang="en-US" dirty="0" err="1"/>
              <a:t>dan</a:t>
            </a:r>
            <a:r>
              <a:rPr lang="en-US" dirty="0"/>
              <a:t> </a:t>
            </a:r>
            <a:r>
              <a:rPr lang="en-US" dirty="0" err="1"/>
              <a:t>selaras</a:t>
            </a:r>
            <a:endParaRPr lang="en-US" dirty="0"/>
          </a:p>
          <a:p>
            <a:pPr>
              <a:lnSpc>
                <a:spcPct val="80000"/>
              </a:lnSpc>
              <a:spcBef>
                <a:spcPct val="40000"/>
              </a:spcBef>
              <a:buClr>
                <a:schemeClr val="tx1"/>
              </a:buClr>
              <a:buSzPct val="90000"/>
              <a:buFont typeface="Arial"/>
              <a:buChar char="•"/>
            </a:pPr>
            <a:endParaRPr lang="en-US" dirty="0"/>
          </a:p>
          <a:p>
            <a:pPr>
              <a:lnSpc>
                <a:spcPct val="80000"/>
              </a:lnSpc>
              <a:spcBef>
                <a:spcPct val="40000"/>
              </a:spcBef>
              <a:buClr>
                <a:schemeClr val="tx1"/>
              </a:buClr>
              <a:buSzPct val="90000"/>
              <a:buFont typeface="Arial"/>
              <a:buChar char="•"/>
            </a:pPr>
            <a:r>
              <a:rPr lang="en-US" dirty="0" err="1"/>
              <a:t>Lulusan</a:t>
            </a:r>
            <a:r>
              <a:rPr lang="en-US" dirty="0"/>
              <a:t> </a:t>
            </a:r>
            <a:r>
              <a:rPr lang="en-US" dirty="0" err="1"/>
              <a:t>lebih</a:t>
            </a:r>
            <a:r>
              <a:rPr lang="en-US" dirty="0"/>
              <a:t> </a:t>
            </a:r>
            <a:r>
              <a:rPr lang="en-US" dirty="0" err="1"/>
              <a:t>relevan</a:t>
            </a:r>
            <a:r>
              <a:rPr lang="en-US" dirty="0"/>
              <a:t> </a:t>
            </a:r>
            <a:r>
              <a:rPr lang="en-US" dirty="0" err="1"/>
              <a:t>bagi</a:t>
            </a:r>
            <a:r>
              <a:rPr lang="en-US" dirty="0"/>
              <a:t> </a:t>
            </a:r>
            <a:r>
              <a:rPr lang="en-US" dirty="0" err="1"/>
              <a:t>industri</a:t>
            </a:r>
            <a:r>
              <a:rPr lang="en-US" dirty="0"/>
              <a:t> </a:t>
            </a:r>
            <a:r>
              <a:rPr lang="en-US" dirty="0" err="1"/>
              <a:t>dan</a:t>
            </a:r>
            <a:r>
              <a:rPr lang="en-US" dirty="0"/>
              <a:t> </a:t>
            </a:r>
            <a:r>
              <a:rPr lang="en-US" dirty="0" err="1"/>
              <a:t>pemangku</a:t>
            </a:r>
            <a:r>
              <a:rPr lang="en-US" dirty="0"/>
              <a:t> </a:t>
            </a:r>
            <a:r>
              <a:rPr lang="en-US" dirty="0" err="1"/>
              <a:t>kepentingan</a:t>
            </a:r>
            <a:endParaRPr lang="en-US" dirty="0"/>
          </a:p>
          <a:p>
            <a:pPr>
              <a:lnSpc>
                <a:spcPct val="80000"/>
              </a:lnSpc>
              <a:spcBef>
                <a:spcPct val="40000"/>
              </a:spcBef>
              <a:buClr>
                <a:schemeClr val="tx1"/>
              </a:buClr>
              <a:buSzPct val="90000"/>
              <a:buFont typeface="Arial"/>
              <a:buChar char="•"/>
            </a:pPr>
            <a:endParaRPr lang="en-US" dirty="0"/>
          </a:p>
          <a:p>
            <a:pPr>
              <a:lnSpc>
                <a:spcPct val="80000"/>
              </a:lnSpc>
              <a:spcBef>
                <a:spcPct val="40000"/>
              </a:spcBef>
              <a:buClr>
                <a:schemeClr val="tx1"/>
              </a:buClr>
              <a:buSzPct val="90000"/>
              <a:buFont typeface="Arial"/>
              <a:buChar char="•"/>
            </a:pPr>
            <a:r>
              <a:rPr lang="en-US" dirty="0" err="1"/>
              <a:t>Menjadi</a:t>
            </a:r>
            <a:r>
              <a:rPr lang="en-US" dirty="0"/>
              <a:t> </a:t>
            </a:r>
            <a:r>
              <a:rPr lang="en-US" dirty="0" err="1"/>
              <a:t>dasar</a:t>
            </a:r>
            <a:r>
              <a:rPr lang="en-US" dirty="0"/>
              <a:t> </a:t>
            </a:r>
            <a:r>
              <a:rPr lang="en-US" dirty="0" err="1"/>
              <a:t>perbaikan</a:t>
            </a:r>
            <a:r>
              <a:rPr lang="en-US" dirty="0"/>
              <a:t> </a:t>
            </a:r>
            <a:r>
              <a:rPr lang="en-US" dirty="0" err="1"/>
              <a:t>bekelanjutan</a:t>
            </a:r>
            <a:endParaRPr lang="en-US" dirty="0"/>
          </a:p>
          <a:p>
            <a:pPr>
              <a:lnSpc>
                <a:spcPct val="70000"/>
              </a:lnSpc>
            </a:pPr>
            <a:endParaRPr lang="en-US" sz="3600"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23</a:t>
            </a:fld>
            <a:endParaRPr lang="en-US"/>
          </a:p>
        </p:txBody>
      </p:sp>
    </p:spTree>
    <p:extLst>
      <p:ext uri="{BB962C8B-B14F-4D97-AF65-F5344CB8AC3E}">
        <p14:creationId xmlns:p14="http://schemas.microsoft.com/office/powerpoint/2010/main" val="28082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III. THE ROLE OF BUSINESS SCHOOLS</a:t>
            </a:r>
            <a:br>
              <a:rPr lang="en-US" dirty="0"/>
            </a:br>
            <a:endParaRPr lang="en-US" dirty="0"/>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24</a:t>
            </a:fld>
            <a:endParaRPr lang="en-US"/>
          </a:p>
        </p:txBody>
      </p:sp>
    </p:spTree>
    <p:extLst>
      <p:ext uri="{BB962C8B-B14F-4D97-AF65-F5344CB8AC3E}">
        <p14:creationId xmlns:p14="http://schemas.microsoft.com/office/powerpoint/2010/main" val="426291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3000" y="2133600"/>
            <a:ext cx="7162800" cy="4449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
            </a:pPr>
            <a:r>
              <a:rPr lang="en-US">
                <a:solidFill>
                  <a:srgbClr val="031F43"/>
                </a:solidFill>
              </a:rPr>
              <a:t>Focus on people and humanity</a:t>
            </a:r>
          </a:p>
          <a:p>
            <a:pPr>
              <a:buFont typeface="Wingdings" charset="2"/>
              <a:buChar char="§"/>
            </a:pPr>
            <a:r>
              <a:rPr lang="en-US">
                <a:solidFill>
                  <a:srgbClr val="031F43"/>
                </a:solidFill>
              </a:rPr>
              <a:t>Facilitate students to </a:t>
            </a:r>
            <a:r>
              <a:rPr lang="en-US" b="1">
                <a:solidFill>
                  <a:srgbClr val="031F43"/>
                </a:solidFill>
              </a:rPr>
              <a:t>‘see the big picture’</a:t>
            </a:r>
            <a:r>
              <a:rPr lang="en-US">
                <a:solidFill>
                  <a:srgbClr val="031F43"/>
                </a:solidFill>
              </a:rPr>
              <a:t> and </a:t>
            </a:r>
            <a:r>
              <a:rPr lang="en-US" b="1">
                <a:solidFill>
                  <a:srgbClr val="031F43"/>
                </a:solidFill>
              </a:rPr>
              <a:t>‘think about the future’</a:t>
            </a:r>
          </a:p>
          <a:p>
            <a:pPr>
              <a:buFont typeface="Wingdings" charset="2"/>
              <a:buChar char="§"/>
            </a:pPr>
            <a:r>
              <a:rPr lang="en-US">
                <a:solidFill>
                  <a:srgbClr val="031F43"/>
                </a:solidFill>
              </a:rPr>
              <a:t>Develop professionalism</a:t>
            </a:r>
          </a:p>
          <a:p>
            <a:pPr lvl="1">
              <a:buFont typeface="Wingdings" charset="2"/>
              <a:buChar char="§"/>
            </a:pPr>
            <a:r>
              <a:rPr lang="en-US">
                <a:solidFill>
                  <a:srgbClr val="031F43"/>
                </a:solidFill>
              </a:rPr>
              <a:t>Cause driven</a:t>
            </a:r>
          </a:p>
          <a:p>
            <a:pPr lvl="1">
              <a:buFont typeface="Wingdings" charset="2"/>
              <a:buChar char="§"/>
            </a:pPr>
            <a:r>
              <a:rPr lang="en-US">
                <a:solidFill>
                  <a:srgbClr val="031F43"/>
                </a:solidFill>
              </a:rPr>
              <a:t>Skills to serve</a:t>
            </a:r>
          </a:p>
          <a:p>
            <a:pPr lvl="1">
              <a:buFont typeface="Wingdings" charset="2"/>
              <a:buChar char="§"/>
            </a:pPr>
            <a:r>
              <a:rPr lang="en-US">
                <a:solidFill>
                  <a:srgbClr val="031F43"/>
                </a:solidFill>
              </a:rPr>
              <a:t>Self-discipline </a:t>
            </a:r>
          </a:p>
          <a:p>
            <a:pPr>
              <a:buFont typeface="Wingdings" charset="2"/>
              <a:buChar char="§"/>
            </a:pPr>
            <a:endParaRPr lang="en-US" dirty="0">
              <a:solidFill>
                <a:srgbClr val="031F43"/>
              </a:solidFill>
            </a:endParaRPr>
          </a:p>
        </p:txBody>
      </p:sp>
      <p:sp>
        <p:nvSpPr>
          <p:cNvPr id="3" name="Title 1"/>
          <p:cNvSpPr txBox="1">
            <a:spLocks/>
          </p:cNvSpPr>
          <p:nvPr/>
        </p:nvSpPr>
        <p:spPr>
          <a:xfrm>
            <a:off x="457200" y="655638"/>
            <a:ext cx="8229600" cy="1020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31F43"/>
                </a:solidFill>
              </a:rPr>
              <a:t>Business Schools Should </a:t>
            </a:r>
            <a:br>
              <a:rPr lang="en-US" sz="3200" b="1" dirty="0">
                <a:solidFill>
                  <a:srgbClr val="031F43"/>
                </a:solidFill>
              </a:rPr>
            </a:br>
            <a:r>
              <a:rPr lang="en-US" sz="2400" dirty="0">
                <a:solidFill>
                  <a:srgbClr val="031F43"/>
                </a:solidFill>
              </a:rPr>
              <a:t>(Carolyn Woo, AACSB ICAM 2015)</a:t>
            </a:r>
            <a:endParaRPr lang="en-US" sz="3200" dirty="0">
              <a:solidFill>
                <a:srgbClr val="031F43"/>
              </a:solidFill>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25</a:t>
            </a:fld>
            <a:endParaRPr lang="en-US"/>
          </a:p>
        </p:txBody>
      </p:sp>
    </p:spTree>
    <p:extLst>
      <p:ext uri="{BB962C8B-B14F-4D97-AF65-F5344CB8AC3E}">
        <p14:creationId xmlns:p14="http://schemas.microsoft.com/office/powerpoint/2010/main" val="334875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19200" y="2362200"/>
            <a:ext cx="7543800" cy="3276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
            </a:pPr>
            <a:r>
              <a:rPr lang="en-US" sz="3600" dirty="0">
                <a:solidFill>
                  <a:srgbClr val="031F43"/>
                </a:solidFill>
              </a:rPr>
              <a:t>Innovate</a:t>
            </a:r>
          </a:p>
          <a:p>
            <a:pPr>
              <a:buFont typeface="Wingdings" charset="2"/>
              <a:buChar char="§"/>
            </a:pPr>
            <a:r>
              <a:rPr lang="en-US" sz="3600" dirty="0">
                <a:solidFill>
                  <a:srgbClr val="031F43"/>
                </a:solidFill>
              </a:rPr>
              <a:t>Engage</a:t>
            </a:r>
          </a:p>
          <a:p>
            <a:pPr>
              <a:buFont typeface="Wingdings" charset="2"/>
              <a:buChar char="§"/>
            </a:pPr>
            <a:r>
              <a:rPr lang="en-US" sz="3600" dirty="0">
                <a:solidFill>
                  <a:srgbClr val="031F43"/>
                </a:solidFill>
              </a:rPr>
              <a:t>Deliver Impact</a:t>
            </a:r>
          </a:p>
          <a:p>
            <a:pPr>
              <a:buFont typeface="Wingdings" charset="2"/>
              <a:buChar char="§"/>
            </a:pPr>
            <a:endParaRPr lang="en-US" sz="3600" dirty="0">
              <a:solidFill>
                <a:srgbClr val="031F43"/>
              </a:solidFill>
            </a:endParaRPr>
          </a:p>
          <a:p>
            <a:pPr>
              <a:buFont typeface="Wingdings" charset="2"/>
              <a:buChar char="§"/>
            </a:pPr>
            <a:r>
              <a:rPr lang="en-US" sz="3600" dirty="0">
                <a:solidFill>
                  <a:srgbClr val="031F43"/>
                </a:solidFill>
              </a:rPr>
              <a:t>Innovation x Engagement x Impact should be POSITIVE</a:t>
            </a:r>
          </a:p>
          <a:p>
            <a:pPr>
              <a:buFont typeface="Wingdings" charset="2"/>
              <a:buChar char="§"/>
            </a:pPr>
            <a:endParaRPr lang="en-US" b="1" dirty="0">
              <a:solidFill>
                <a:srgbClr val="031F43"/>
              </a:solidFill>
            </a:endParaRPr>
          </a:p>
          <a:p>
            <a:pPr>
              <a:buFont typeface="Wingdings" charset="2"/>
              <a:buChar char="§"/>
            </a:pPr>
            <a:endParaRPr lang="en-US" dirty="0">
              <a:solidFill>
                <a:srgbClr val="031F43"/>
              </a:solidFill>
            </a:endParaRPr>
          </a:p>
        </p:txBody>
      </p:sp>
      <p:sp>
        <p:nvSpPr>
          <p:cNvPr id="3" name="Title 1"/>
          <p:cNvSpPr txBox="1">
            <a:spLocks/>
          </p:cNvSpPr>
          <p:nvPr/>
        </p:nvSpPr>
        <p:spPr>
          <a:xfrm>
            <a:off x="457200" y="655638"/>
            <a:ext cx="8229600" cy="1020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solidFill>
                  <a:srgbClr val="031F43"/>
                </a:solidFill>
              </a:rPr>
              <a:t>Business Schools Should</a:t>
            </a:r>
            <a:endParaRPr lang="en-US" sz="3600" dirty="0">
              <a:solidFill>
                <a:srgbClr val="031F43"/>
              </a:solidFill>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26</a:t>
            </a:fld>
            <a:endParaRPr lang="en-US"/>
          </a:p>
        </p:txBody>
      </p:sp>
    </p:spTree>
    <p:extLst>
      <p:ext uri="{BB962C8B-B14F-4D97-AF65-F5344CB8AC3E}">
        <p14:creationId xmlns:p14="http://schemas.microsoft.com/office/powerpoint/2010/main" val="310552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IV. DIAGNOSTIC QUESTIONS TO LEARNING OUTCOMES</a:t>
            </a:r>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27</a:t>
            </a:fld>
            <a:endParaRPr lang="en-US"/>
          </a:p>
        </p:txBody>
      </p:sp>
    </p:spTree>
    <p:extLst>
      <p:ext uri="{BB962C8B-B14F-4D97-AF65-F5344CB8AC3E}">
        <p14:creationId xmlns:p14="http://schemas.microsoft.com/office/powerpoint/2010/main" val="217150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736" y="229279"/>
            <a:ext cx="8229600" cy="4738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t>DIAGNOSTIC QUESTIONS TO LEARNING OUTCOMES</a:t>
            </a:r>
            <a:endParaRPr lang="en-US" sz="2800" b="1" dirty="0"/>
          </a:p>
        </p:txBody>
      </p:sp>
      <p:sp>
        <p:nvSpPr>
          <p:cNvPr id="3" name="Content Placeholder 2"/>
          <p:cNvSpPr txBox="1">
            <a:spLocks/>
          </p:cNvSpPr>
          <p:nvPr/>
        </p:nvSpPr>
        <p:spPr>
          <a:xfrm>
            <a:off x="729168" y="1293407"/>
            <a:ext cx="7957632" cy="483275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t>Why are we educating? </a:t>
            </a:r>
          </a:p>
          <a:p>
            <a:pPr marL="514350" indent="-514350">
              <a:buFont typeface="+mj-lt"/>
              <a:buAutoNum type="arabicPeriod"/>
            </a:pPr>
            <a:endParaRPr lang="en-US" dirty="0"/>
          </a:p>
          <a:p>
            <a:pPr marL="514350" indent="-514350">
              <a:buFont typeface="+mj-lt"/>
              <a:buAutoNum type="arabicPeriod"/>
            </a:pPr>
            <a:r>
              <a:rPr lang="en-US" dirty="0"/>
              <a:t>What is the educational philosophy behind the program? </a:t>
            </a:r>
          </a:p>
          <a:p>
            <a:pPr marL="514350" indent="-514350">
              <a:buFont typeface="+mj-lt"/>
              <a:buAutoNum type="arabicPeriod"/>
            </a:pPr>
            <a:endParaRPr lang="en-US" dirty="0"/>
          </a:p>
          <a:p>
            <a:pPr marL="514350" indent="-514350">
              <a:buFont typeface="+mj-lt"/>
              <a:buAutoNum type="arabicPeriod"/>
            </a:pPr>
            <a:r>
              <a:rPr lang="en-US" dirty="0"/>
              <a:t>What are the expected learning outcomes? </a:t>
            </a:r>
          </a:p>
        </p:txBody>
      </p:sp>
      <p:sp>
        <p:nvSpPr>
          <p:cNvPr id="5" name="Slide Number Placeholder 4"/>
          <p:cNvSpPr>
            <a:spLocks noGrp="1"/>
          </p:cNvSpPr>
          <p:nvPr>
            <p:ph type="sldNum" sz="quarter" idx="12"/>
          </p:nvPr>
        </p:nvSpPr>
        <p:spPr/>
        <p:txBody>
          <a:bodyPr/>
          <a:lstStyle/>
          <a:p>
            <a:fld id="{EDEE55E8-F8E4-4D77-BFDC-EB91F184E052}" type="slidenum">
              <a:rPr lang="en-US" smtClean="0"/>
              <a:pPr/>
              <a:t>28</a:t>
            </a:fld>
            <a:endParaRPr lang="en-US"/>
          </a:p>
        </p:txBody>
      </p:sp>
    </p:spTree>
    <p:extLst>
      <p:ext uri="{BB962C8B-B14F-4D97-AF65-F5344CB8AC3E}">
        <p14:creationId xmlns:p14="http://schemas.microsoft.com/office/powerpoint/2010/main" val="285160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736" y="229279"/>
            <a:ext cx="8229600" cy="4738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t>DIAGNOSTIC QUESTIONS TO LEARNING OUTCOMES</a:t>
            </a:r>
            <a:endParaRPr lang="en-US" sz="2800" b="1" dirty="0"/>
          </a:p>
        </p:txBody>
      </p:sp>
      <p:sp>
        <p:nvSpPr>
          <p:cNvPr id="3" name="Content Placeholder 2"/>
          <p:cNvSpPr txBox="1">
            <a:spLocks/>
          </p:cNvSpPr>
          <p:nvPr/>
        </p:nvSpPr>
        <p:spPr>
          <a:xfrm>
            <a:off x="846776" y="1387473"/>
            <a:ext cx="7840024" cy="473869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4"/>
            </a:pPr>
            <a:r>
              <a:rPr lang="en-US" dirty="0"/>
              <a:t>How are the program learning outcomes formulated? </a:t>
            </a:r>
          </a:p>
          <a:p>
            <a:pPr marL="514350" indent="-514350">
              <a:buFont typeface="+mj-lt"/>
              <a:buAutoNum type="arabicPeriod" startAt="4"/>
            </a:pPr>
            <a:endParaRPr lang="en-US" dirty="0"/>
          </a:p>
          <a:p>
            <a:pPr marL="514350" indent="-514350">
              <a:buFont typeface="+mj-lt"/>
              <a:buAutoNum type="arabicPeriod" startAt="4"/>
            </a:pPr>
            <a:r>
              <a:rPr lang="en-US" dirty="0"/>
              <a:t>Do the learning outcomes reflect the department’s goals? </a:t>
            </a:r>
          </a:p>
          <a:p>
            <a:pPr marL="514350" indent="-514350">
              <a:buFont typeface="+mj-lt"/>
              <a:buAutoNum type="arabicPeriod" startAt="4"/>
            </a:pPr>
            <a:endParaRPr lang="en-US" dirty="0"/>
          </a:p>
          <a:p>
            <a:pPr marL="514350" indent="-514350">
              <a:buFont typeface="+mj-lt"/>
              <a:buAutoNum type="arabicPeriod" startAt="4"/>
            </a:pPr>
            <a:r>
              <a:rPr lang="en-US" dirty="0"/>
              <a:t>Does the labor market set any specific requirements for graduates to meet? </a:t>
            </a:r>
          </a:p>
        </p:txBody>
      </p:sp>
      <p:sp>
        <p:nvSpPr>
          <p:cNvPr id="5" name="Slide Number Placeholder 4"/>
          <p:cNvSpPr>
            <a:spLocks noGrp="1"/>
          </p:cNvSpPr>
          <p:nvPr>
            <p:ph type="sldNum" sz="quarter" idx="12"/>
          </p:nvPr>
        </p:nvSpPr>
        <p:spPr/>
        <p:txBody>
          <a:bodyPr/>
          <a:lstStyle/>
          <a:p>
            <a:fld id="{EDEE55E8-F8E4-4D77-BFDC-EB91F184E052}" type="slidenum">
              <a:rPr lang="en-US" smtClean="0"/>
              <a:pPr/>
              <a:t>29</a:t>
            </a:fld>
            <a:endParaRPr lang="en-US"/>
          </a:p>
        </p:txBody>
      </p:sp>
    </p:spTree>
    <p:extLst>
      <p:ext uri="{BB962C8B-B14F-4D97-AF65-F5344CB8AC3E}">
        <p14:creationId xmlns:p14="http://schemas.microsoft.com/office/powerpoint/2010/main" val="377566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95"/>
            <a:ext cx="8229600" cy="629358"/>
          </a:xfrm>
        </p:spPr>
        <p:txBody>
          <a:bodyPr>
            <a:normAutofit/>
          </a:bodyPr>
          <a:lstStyle/>
          <a:p>
            <a:r>
              <a:rPr lang="en-US" sz="3200" b="1" dirty="0"/>
              <a:t>STRUKTUR MATERI</a:t>
            </a:r>
          </a:p>
        </p:txBody>
      </p:sp>
      <p:sp>
        <p:nvSpPr>
          <p:cNvPr id="3" name="Content Placeholder 2"/>
          <p:cNvSpPr>
            <a:spLocks noGrp="1"/>
          </p:cNvSpPr>
          <p:nvPr>
            <p:ph idx="1"/>
          </p:nvPr>
        </p:nvSpPr>
        <p:spPr>
          <a:xfrm>
            <a:off x="1063170" y="1140759"/>
            <a:ext cx="7117332" cy="4985406"/>
          </a:xfrm>
        </p:spPr>
        <p:txBody>
          <a:bodyPr>
            <a:normAutofit lnSpcReduction="10000"/>
          </a:bodyPr>
          <a:lstStyle/>
          <a:p>
            <a:pPr marL="514350" indent="-514350">
              <a:buFont typeface="+mj-lt"/>
              <a:buAutoNum type="arabicPeriod" startAt="6"/>
            </a:pPr>
            <a:r>
              <a:rPr lang="en-US" dirty="0"/>
              <a:t>ASSURANCE OF LEARNING: FORMULATING AND MEASURING LEARNING OUTCOMES</a:t>
            </a:r>
          </a:p>
          <a:p>
            <a:pPr marL="514350" indent="-514350">
              <a:buFont typeface="+mj-lt"/>
              <a:buAutoNum type="arabicPeriod" startAt="6"/>
            </a:pPr>
            <a:endParaRPr lang="en-US" dirty="0"/>
          </a:p>
          <a:p>
            <a:pPr marL="514350" indent="-514350">
              <a:buFont typeface="+mj-lt"/>
              <a:buAutoNum type="arabicPeriod" startAt="6"/>
            </a:pPr>
            <a:r>
              <a:rPr lang="en-US" dirty="0"/>
              <a:t>CURRICULUM MAP</a:t>
            </a:r>
          </a:p>
          <a:p>
            <a:pPr marL="514350" indent="-514350">
              <a:buFont typeface="+mj-lt"/>
              <a:buAutoNum type="arabicPeriod" startAt="6"/>
            </a:pPr>
            <a:endParaRPr lang="en-US" dirty="0"/>
          </a:p>
          <a:p>
            <a:pPr marL="514350" indent="-514350">
              <a:buFont typeface="+mj-lt"/>
              <a:buAutoNum type="arabicPeriod" startAt="6"/>
            </a:pPr>
            <a:r>
              <a:rPr lang="en-US" dirty="0"/>
              <a:t>STUDY PROGRAM LEVELS</a:t>
            </a:r>
          </a:p>
          <a:p>
            <a:pPr marL="514350" indent="-514350">
              <a:buFont typeface="+mj-lt"/>
              <a:buAutoNum type="arabicPeriod" startAt="6"/>
            </a:pPr>
            <a:endParaRPr lang="en-US" dirty="0"/>
          </a:p>
          <a:p>
            <a:pPr marL="514350" indent="-514350">
              <a:buFont typeface="+mj-lt"/>
              <a:buAutoNum type="arabicPeriod" startAt="6"/>
            </a:pPr>
            <a:r>
              <a:rPr lang="en-US" dirty="0"/>
              <a:t>ASSURANCE OF LEARNING SYSTEM</a:t>
            </a:r>
          </a:p>
        </p:txBody>
      </p:sp>
      <p:sp>
        <p:nvSpPr>
          <p:cNvPr id="5" name="Slide Number Placeholder 4"/>
          <p:cNvSpPr>
            <a:spLocks noGrp="1"/>
          </p:cNvSpPr>
          <p:nvPr>
            <p:ph type="sldNum" sz="quarter" idx="12"/>
          </p:nvPr>
        </p:nvSpPr>
        <p:spPr/>
        <p:txBody>
          <a:bodyPr/>
          <a:lstStyle/>
          <a:p>
            <a:fld id="{EDEE55E8-F8E4-4D77-BFDC-EB91F184E052}" type="slidenum">
              <a:rPr lang="en-US" smtClean="0"/>
              <a:pPr/>
              <a:t>3</a:t>
            </a:fld>
            <a:endParaRPr lang="en-US"/>
          </a:p>
        </p:txBody>
      </p:sp>
    </p:spTree>
    <p:extLst>
      <p:ext uri="{BB962C8B-B14F-4D97-AF65-F5344CB8AC3E}">
        <p14:creationId xmlns:p14="http://schemas.microsoft.com/office/powerpoint/2010/main" val="57030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736" y="229279"/>
            <a:ext cx="8229600" cy="4738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t>DIAGNOSTIC QUESTIONS TO LEARNING OUTCOMES</a:t>
            </a:r>
            <a:endParaRPr lang="en-US" sz="2800" b="1" dirty="0"/>
          </a:p>
        </p:txBody>
      </p:sp>
      <p:sp>
        <p:nvSpPr>
          <p:cNvPr id="3" name="Content Placeholder 2"/>
          <p:cNvSpPr txBox="1">
            <a:spLocks/>
          </p:cNvSpPr>
          <p:nvPr/>
        </p:nvSpPr>
        <p:spPr>
          <a:xfrm>
            <a:off x="870296" y="1340441"/>
            <a:ext cx="7816503" cy="47857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7"/>
            </a:pPr>
            <a:r>
              <a:rPr lang="en-US" dirty="0"/>
              <a:t>To what extent and how do we try to tune the </a:t>
            </a:r>
            <a:r>
              <a:rPr lang="en-US" dirty="0" err="1"/>
              <a:t>programme</a:t>
            </a:r>
            <a:r>
              <a:rPr lang="en-US" dirty="0"/>
              <a:t> to the labor market? </a:t>
            </a:r>
          </a:p>
          <a:p>
            <a:pPr marL="514350" indent="-514350">
              <a:buFont typeface="+mj-lt"/>
              <a:buAutoNum type="arabicPeriod" startAt="7"/>
            </a:pPr>
            <a:endParaRPr lang="en-US" dirty="0"/>
          </a:p>
          <a:p>
            <a:pPr marL="514350" indent="-514350">
              <a:buFont typeface="+mj-lt"/>
              <a:buAutoNum type="arabicPeriod" startAt="7"/>
            </a:pPr>
            <a:r>
              <a:rPr lang="en-US" dirty="0"/>
              <a:t>Is there a well-defined job profile? </a:t>
            </a:r>
          </a:p>
          <a:p>
            <a:pPr marL="514350" indent="-514350">
              <a:buFont typeface="+mj-lt"/>
              <a:buAutoNum type="arabicPeriod" startAt="7"/>
            </a:pPr>
            <a:endParaRPr lang="en-US" dirty="0"/>
          </a:p>
          <a:p>
            <a:pPr marL="514350" indent="-514350">
              <a:buFont typeface="+mj-lt"/>
              <a:buAutoNum type="arabicPeriod" startAt="7"/>
            </a:pPr>
            <a:r>
              <a:rPr lang="en-US" dirty="0"/>
              <a:t>How are the learning outcomes made known to staff and students? </a:t>
            </a:r>
          </a:p>
          <a:p>
            <a:pPr marL="514350" indent="-514350">
              <a:buFont typeface="+mj-lt"/>
              <a:buAutoNum type="arabicPeriod" startAt="7"/>
            </a:pPr>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30</a:t>
            </a:fld>
            <a:endParaRPr lang="en-US"/>
          </a:p>
        </p:txBody>
      </p:sp>
    </p:spTree>
    <p:extLst>
      <p:ext uri="{BB962C8B-B14F-4D97-AF65-F5344CB8AC3E}">
        <p14:creationId xmlns:p14="http://schemas.microsoft.com/office/powerpoint/2010/main" val="302153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736" y="229279"/>
            <a:ext cx="8229600" cy="4738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t>DIAGNOSTIC QUESTIONS TO LEARNING OUTCOMES</a:t>
            </a:r>
            <a:endParaRPr lang="en-US" sz="2800" b="1" dirty="0"/>
          </a:p>
        </p:txBody>
      </p:sp>
      <p:sp>
        <p:nvSpPr>
          <p:cNvPr id="3" name="Content Placeholder 2"/>
          <p:cNvSpPr txBox="1">
            <a:spLocks/>
          </p:cNvSpPr>
          <p:nvPr/>
        </p:nvSpPr>
        <p:spPr>
          <a:xfrm>
            <a:off x="799730" y="1316923"/>
            <a:ext cx="7769460" cy="480924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10"/>
            </a:pPr>
            <a:r>
              <a:rPr lang="en-US" dirty="0"/>
              <a:t>To what extent do we think that the learning outcomes have been achieved? </a:t>
            </a:r>
          </a:p>
          <a:p>
            <a:pPr marL="514350" indent="-514350">
              <a:buFont typeface="+mj-lt"/>
              <a:buAutoNum type="arabicPeriod" startAt="10"/>
            </a:pPr>
            <a:endParaRPr lang="en-US" dirty="0"/>
          </a:p>
          <a:p>
            <a:pPr marL="514350" indent="-514350">
              <a:buFont typeface="+mj-lt"/>
              <a:buAutoNum type="arabicPeriod" startAt="10"/>
            </a:pPr>
            <a:r>
              <a:rPr lang="en-US" dirty="0"/>
              <a:t>Do we review the learning outcomes? </a:t>
            </a:r>
          </a:p>
          <a:p>
            <a:pPr marL="514350" indent="-514350">
              <a:buFont typeface="+mj-lt"/>
              <a:buAutoNum type="arabicPeriod" startAt="10"/>
            </a:pPr>
            <a:endParaRPr lang="en-US" dirty="0"/>
          </a:p>
          <a:p>
            <a:pPr marL="514350" indent="-514350">
              <a:buFont typeface="+mj-lt"/>
              <a:buAutoNum type="arabicPeriod" startAt="10"/>
            </a:pPr>
            <a:r>
              <a:rPr lang="en-US" dirty="0"/>
              <a:t>How are the learning outcomes translated into the concrete requirements of the graduate (i.e. knowledge, skills and attitudes; and professional ethics)? </a:t>
            </a:r>
          </a:p>
          <a:p>
            <a:pPr marL="514350" indent="-514350">
              <a:buFont typeface="+mj-lt"/>
              <a:buAutoNum type="arabicPeriod" startAt="10"/>
            </a:pPr>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31</a:t>
            </a:fld>
            <a:endParaRPr lang="en-US"/>
          </a:p>
        </p:txBody>
      </p:sp>
    </p:spTree>
    <p:extLst>
      <p:ext uri="{BB962C8B-B14F-4D97-AF65-F5344CB8AC3E}">
        <p14:creationId xmlns:p14="http://schemas.microsoft.com/office/powerpoint/2010/main" val="4224932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313" y="4406901"/>
            <a:ext cx="7772400"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t>V. GENERAL SKILL AREAS AND LEARNING OUTCOMES</a:t>
            </a:r>
            <a:br>
              <a:rPr lang="en-US" sz="3600" b="1" dirty="0"/>
            </a:br>
            <a:endParaRPr lang="en-US" sz="3600" b="1" dirty="0"/>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32</a:t>
            </a:fld>
            <a:endParaRPr lang="en-US"/>
          </a:p>
        </p:txBody>
      </p:sp>
    </p:spTree>
    <p:extLst>
      <p:ext uri="{BB962C8B-B14F-4D97-AF65-F5344CB8AC3E}">
        <p14:creationId xmlns:p14="http://schemas.microsoft.com/office/powerpoint/2010/main" val="3389246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09601" y="1600200"/>
            <a:ext cx="8001000" cy="472440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dirty="0"/>
          </a:p>
          <a:p>
            <a:pPr marL="514350" indent="-514350">
              <a:buFont typeface="+mj-lt"/>
              <a:buAutoNum type="arabicPeriod"/>
            </a:pPr>
            <a:r>
              <a:rPr lang="en-US" sz="2800" dirty="0">
                <a:solidFill>
                  <a:schemeClr val="tx1"/>
                </a:solidFill>
              </a:rPr>
              <a:t>Able to communicate effectively orally and in writing</a:t>
            </a:r>
          </a:p>
          <a:p>
            <a:pPr marL="514350" indent="-514350">
              <a:buFont typeface="+mj-lt"/>
              <a:buAutoNum type="arabicPeriod"/>
            </a:pPr>
            <a:r>
              <a:rPr lang="en-US" sz="2800" dirty="0">
                <a:solidFill>
                  <a:schemeClr val="tx1"/>
                </a:solidFill>
              </a:rPr>
              <a:t>Able to identify ethical issues and address the issues in a socially responsible manner </a:t>
            </a:r>
          </a:p>
          <a:p>
            <a:pPr marL="514350" indent="-514350">
              <a:buFont typeface="+mj-lt"/>
              <a:buAutoNum type="arabicPeriod"/>
            </a:pPr>
            <a:r>
              <a:rPr lang="en-US" sz="2800" dirty="0">
                <a:solidFill>
                  <a:schemeClr val="tx1"/>
                </a:solidFill>
              </a:rPr>
              <a:t>􏰀Able to analyze and frame problems</a:t>
            </a:r>
          </a:p>
          <a:p>
            <a:pPr marL="514350" indent="-514350">
              <a:buFont typeface="+mj-lt"/>
              <a:buAutoNum type="arabicPeriod"/>
            </a:pPr>
            <a:r>
              <a:rPr lang="en-US" sz="2800" dirty="0">
                <a:solidFill>
                  <a:schemeClr val="tx1"/>
                </a:solidFill>
              </a:rPr>
              <a:t>Able to use current technologies in business and management context</a:t>
            </a:r>
          </a:p>
          <a:p>
            <a:endParaRPr lang="en-US" dirty="0"/>
          </a:p>
        </p:txBody>
      </p:sp>
      <p:sp>
        <p:nvSpPr>
          <p:cNvPr id="3" name="Title 2"/>
          <p:cNvSpPr txBox="1">
            <a:spLocks/>
          </p:cNvSpPr>
          <p:nvPr/>
        </p:nvSpPr>
        <p:spPr>
          <a:xfrm>
            <a:off x="457200" y="685800"/>
            <a:ext cx="8229600" cy="114300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accent2">
                    <a:lumMod val="50000"/>
                  </a:schemeClr>
                </a:solidFill>
              </a:rPr>
              <a:t>Learning Outcomes: General Skill Areas</a:t>
            </a:r>
          </a:p>
          <a:p>
            <a:endParaRPr lang="en-US" sz="300" b="1" dirty="0">
              <a:solidFill>
                <a:schemeClr val="accent2">
                  <a:lumMod val="50000"/>
                </a:schemeClr>
              </a:solidFill>
            </a:endParaRPr>
          </a:p>
          <a:p>
            <a:r>
              <a:rPr lang="en-US" sz="2000" b="1" dirty="0">
                <a:solidFill>
                  <a:schemeClr val="accent2">
                    <a:lumMod val="50000"/>
                  </a:schemeClr>
                </a:solidFill>
              </a:rPr>
              <a:t>(AACSB Standards 2013)</a:t>
            </a:r>
            <a:endParaRPr lang="en-US" sz="2000" dirty="0">
              <a:solidFill>
                <a:schemeClr val="accent2">
                  <a:lumMod val="50000"/>
                </a:schemeClr>
              </a:solidFill>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33</a:t>
            </a:fld>
            <a:endParaRPr lang="en-US"/>
          </a:p>
        </p:txBody>
      </p:sp>
    </p:spTree>
    <p:extLst>
      <p:ext uri="{BB962C8B-B14F-4D97-AF65-F5344CB8AC3E}">
        <p14:creationId xmlns:p14="http://schemas.microsoft.com/office/powerpoint/2010/main" val="133509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09601" y="1600200"/>
            <a:ext cx="8001000" cy="472440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dirty="0"/>
          </a:p>
          <a:p>
            <a:pPr marL="514350" indent="-514350">
              <a:buFont typeface="+mj-lt"/>
              <a:buAutoNum type="arabicPeriod" startAt="5"/>
            </a:pPr>
            <a:r>
              <a:rPr lang="en-US" sz="2800" dirty="0">
                <a:solidFill>
                  <a:srgbClr val="000000"/>
                </a:solidFill>
              </a:rPr>
              <a:t>Able to work effectively with others and in team environments </a:t>
            </a:r>
          </a:p>
          <a:p>
            <a:pPr marL="514350" indent="-514350">
              <a:buFont typeface="+mj-lt"/>
              <a:buAutoNum type="arabicPeriod" startAt="5"/>
            </a:pPr>
            <a:r>
              <a:rPr lang="en-US" sz="2800" dirty="0">
                <a:solidFill>
                  <a:srgbClr val="000000"/>
                </a:solidFill>
              </a:rPr>
              <a:t>Able to work effectively in diverse environments</a:t>
            </a:r>
          </a:p>
          <a:p>
            <a:pPr marL="514350" indent="-514350">
              <a:buFont typeface="+mj-lt"/>
              <a:buAutoNum type="arabicPeriod" startAt="5"/>
            </a:pPr>
            <a:r>
              <a:rPr lang="en-US" sz="2800" dirty="0">
                <a:solidFill>
                  <a:srgbClr val="000000"/>
                </a:solidFill>
              </a:rPr>
              <a:t>Able to understand oneself in the context of society</a:t>
            </a:r>
          </a:p>
          <a:p>
            <a:pPr marL="514350" indent="-514350">
              <a:buFont typeface="+mj-lt"/>
              <a:buAutoNum type="arabicPeriod" startAt="5"/>
            </a:pPr>
            <a:r>
              <a:rPr lang="en-US" sz="2800" dirty="0">
                <a:solidFill>
                  <a:srgbClr val="000000"/>
                </a:solidFill>
              </a:rPr>
              <a:t>Able to translate knowledge of business and management into practice</a:t>
            </a:r>
          </a:p>
          <a:p>
            <a:pPr marL="514350" indent="-514350">
              <a:buFont typeface="+mj-lt"/>
              <a:buAutoNum type="arabicPeriod" startAt="5"/>
            </a:pPr>
            <a:r>
              <a:rPr lang="en-US" sz="2800" dirty="0">
                <a:solidFill>
                  <a:srgbClr val="000000"/>
                </a:solidFill>
              </a:rPr>
              <a:t>Integration of real-world business experiences </a:t>
            </a:r>
          </a:p>
          <a:p>
            <a:pPr marL="514350" indent="-514350">
              <a:buFont typeface="+mj-lt"/>
              <a:buAutoNum type="arabicPeriod" startAt="5"/>
            </a:pPr>
            <a:endParaRPr lang="en-US" sz="2800" dirty="0"/>
          </a:p>
          <a:p>
            <a:endParaRPr lang="en-US" dirty="0"/>
          </a:p>
        </p:txBody>
      </p:sp>
      <p:sp>
        <p:nvSpPr>
          <p:cNvPr id="3" name="Title 2"/>
          <p:cNvSpPr txBox="1">
            <a:spLocks/>
          </p:cNvSpPr>
          <p:nvPr/>
        </p:nvSpPr>
        <p:spPr>
          <a:xfrm>
            <a:off x="457200" y="685800"/>
            <a:ext cx="8229600" cy="114300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accent2">
                    <a:lumMod val="50000"/>
                  </a:schemeClr>
                </a:solidFill>
              </a:rPr>
              <a:t>Learning Outcomes: General Skill Areas</a:t>
            </a:r>
          </a:p>
          <a:p>
            <a:endParaRPr lang="en-US" sz="300" b="1" dirty="0">
              <a:solidFill>
                <a:schemeClr val="accent2">
                  <a:lumMod val="50000"/>
                </a:schemeClr>
              </a:solidFill>
            </a:endParaRPr>
          </a:p>
          <a:p>
            <a:r>
              <a:rPr lang="en-US" sz="2000" b="1" dirty="0">
                <a:solidFill>
                  <a:schemeClr val="accent2">
                    <a:lumMod val="50000"/>
                  </a:schemeClr>
                </a:solidFill>
              </a:rPr>
              <a:t>(AACSB Standards 2013)</a:t>
            </a:r>
            <a:endParaRPr lang="en-US" sz="2000" dirty="0">
              <a:solidFill>
                <a:schemeClr val="accent2">
                  <a:lumMod val="50000"/>
                </a:schemeClr>
              </a:solidFill>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34</a:t>
            </a:fld>
            <a:endParaRPr lang="en-US"/>
          </a:p>
        </p:txBody>
      </p:sp>
    </p:spTree>
    <p:extLst>
      <p:ext uri="{BB962C8B-B14F-4D97-AF65-F5344CB8AC3E}">
        <p14:creationId xmlns:p14="http://schemas.microsoft.com/office/powerpoint/2010/main" val="145204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03"/>
            <a:ext cx="8229600" cy="1143000"/>
          </a:xfrm>
        </p:spPr>
        <p:txBody>
          <a:bodyPr>
            <a:normAutofit/>
          </a:bodyPr>
          <a:lstStyle/>
          <a:p>
            <a:r>
              <a:rPr lang="en-US" sz="3100" b="1" dirty="0">
                <a:solidFill>
                  <a:schemeClr val="accent2">
                    <a:lumMod val="50000"/>
                  </a:schemeClr>
                </a:solidFill>
              </a:rPr>
              <a:t>Learning Outcomes: General Business Knowledge Areas </a:t>
            </a:r>
            <a:r>
              <a:rPr lang="en-US" sz="2800" b="1" dirty="0">
                <a:solidFill>
                  <a:schemeClr val="accent2">
                    <a:lumMod val="50000"/>
                  </a:schemeClr>
                </a:solidFill>
              </a:rPr>
              <a:t>(AACSB Standards)</a:t>
            </a:r>
            <a:endParaRPr lang="en-US" dirty="0"/>
          </a:p>
        </p:txBody>
      </p:sp>
      <p:sp>
        <p:nvSpPr>
          <p:cNvPr id="3" name="Content Placeholder 2"/>
          <p:cNvSpPr>
            <a:spLocks noGrp="1"/>
          </p:cNvSpPr>
          <p:nvPr>
            <p:ph idx="1"/>
          </p:nvPr>
        </p:nvSpPr>
        <p:spPr>
          <a:xfrm>
            <a:off x="457200" y="1434507"/>
            <a:ext cx="8229600" cy="4891432"/>
          </a:xfrm>
        </p:spPr>
        <p:txBody>
          <a:bodyPr>
            <a:normAutofit lnSpcReduction="10000"/>
          </a:bodyPr>
          <a:lstStyle/>
          <a:p>
            <a:r>
              <a:rPr lang="en-US" dirty="0"/>
              <a:t>Economic, political, regulatory, legal, technological, and social contexts of organizations in a global society </a:t>
            </a:r>
          </a:p>
          <a:p>
            <a:endParaRPr lang="en-US" dirty="0"/>
          </a:p>
          <a:p>
            <a:r>
              <a:rPr lang="en-US" dirty="0"/>
              <a:t>Social responsibility, including sustainability, diversity and ethical behavior and approaches to management </a:t>
            </a:r>
          </a:p>
          <a:p>
            <a:endParaRPr lang="en-US" dirty="0"/>
          </a:p>
          <a:p>
            <a:r>
              <a:rPr lang="en-US" dirty="0"/>
              <a:t>Financial theories, analysis, reporting, and markets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35</a:t>
            </a:fld>
            <a:endParaRPr lang="en-US"/>
          </a:p>
        </p:txBody>
      </p:sp>
    </p:spTree>
    <p:extLst>
      <p:ext uri="{BB962C8B-B14F-4D97-AF65-F5344CB8AC3E}">
        <p14:creationId xmlns:p14="http://schemas.microsoft.com/office/powerpoint/2010/main" val="3029871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03"/>
            <a:ext cx="8229600" cy="1143000"/>
          </a:xfrm>
        </p:spPr>
        <p:txBody>
          <a:bodyPr>
            <a:normAutofit/>
          </a:bodyPr>
          <a:lstStyle/>
          <a:p>
            <a:r>
              <a:rPr lang="en-US" sz="3100" b="1" dirty="0">
                <a:solidFill>
                  <a:schemeClr val="accent2">
                    <a:lumMod val="50000"/>
                  </a:schemeClr>
                </a:solidFill>
              </a:rPr>
              <a:t>Learning Outcomes: General Business Knowledge Areas </a:t>
            </a:r>
            <a:r>
              <a:rPr lang="en-US" sz="2800" b="1" dirty="0">
                <a:solidFill>
                  <a:schemeClr val="accent2">
                    <a:lumMod val="50000"/>
                  </a:schemeClr>
                </a:solidFill>
              </a:rPr>
              <a:t>(AACSB Standards)</a:t>
            </a:r>
            <a:endParaRPr lang="en-US" dirty="0"/>
          </a:p>
        </p:txBody>
      </p:sp>
      <p:sp>
        <p:nvSpPr>
          <p:cNvPr id="3" name="Content Placeholder 2"/>
          <p:cNvSpPr>
            <a:spLocks noGrp="1"/>
          </p:cNvSpPr>
          <p:nvPr>
            <p:ph idx="1"/>
          </p:nvPr>
        </p:nvSpPr>
        <p:spPr>
          <a:xfrm>
            <a:off x="457200" y="1434507"/>
            <a:ext cx="8229600" cy="4891432"/>
          </a:xfrm>
        </p:spPr>
        <p:txBody>
          <a:bodyPr>
            <a:normAutofit lnSpcReduction="10000"/>
          </a:bodyPr>
          <a:lstStyle/>
          <a:p>
            <a:r>
              <a:rPr lang="en-US" dirty="0"/>
              <a:t>Systems and processes in organizations, including planning and design, production/operations, supply chains, marketing, and distribution </a:t>
            </a:r>
          </a:p>
          <a:p>
            <a:endParaRPr lang="en-US" dirty="0"/>
          </a:p>
          <a:p>
            <a:r>
              <a:rPr lang="en-US" dirty="0"/>
              <a:t>Group and individual behaviors in organizations and society </a:t>
            </a:r>
          </a:p>
          <a:p>
            <a:endParaRPr lang="en-US" dirty="0"/>
          </a:p>
          <a:p>
            <a:r>
              <a:rPr lang="en-US" dirty="0"/>
              <a:t>Other specified areas of study related to concentrations, majors, or emphasis areas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36</a:t>
            </a:fld>
            <a:endParaRPr lang="en-US"/>
          </a:p>
        </p:txBody>
      </p:sp>
    </p:spTree>
    <p:extLst>
      <p:ext uri="{BB962C8B-B14F-4D97-AF65-F5344CB8AC3E}">
        <p14:creationId xmlns:p14="http://schemas.microsoft.com/office/powerpoint/2010/main" val="191510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03"/>
            <a:ext cx="8229600" cy="1143000"/>
          </a:xfrm>
        </p:spPr>
        <p:txBody>
          <a:bodyPr>
            <a:normAutofit/>
          </a:bodyPr>
          <a:lstStyle/>
          <a:p>
            <a:r>
              <a:rPr lang="en-US" sz="3100" b="1" dirty="0">
                <a:solidFill>
                  <a:schemeClr val="accent2">
                    <a:lumMod val="50000"/>
                  </a:schemeClr>
                </a:solidFill>
              </a:rPr>
              <a:t>Learning Outcomes: Technology Agility </a:t>
            </a:r>
            <a:br>
              <a:rPr lang="en-US" sz="3100" b="1" dirty="0">
                <a:solidFill>
                  <a:schemeClr val="accent2">
                    <a:lumMod val="50000"/>
                  </a:schemeClr>
                </a:solidFill>
              </a:rPr>
            </a:br>
            <a:r>
              <a:rPr lang="en-US" sz="2800" b="1" dirty="0">
                <a:solidFill>
                  <a:schemeClr val="accent2">
                    <a:lumMod val="50000"/>
                  </a:schemeClr>
                </a:solidFill>
              </a:rPr>
              <a:t>(AACSB Standards)</a:t>
            </a:r>
            <a:endParaRPr lang="en-US" dirty="0"/>
          </a:p>
        </p:txBody>
      </p:sp>
      <p:sp>
        <p:nvSpPr>
          <p:cNvPr id="3" name="Content Placeholder 2"/>
          <p:cNvSpPr>
            <a:spLocks noGrp="1"/>
          </p:cNvSpPr>
          <p:nvPr>
            <p:ph idx="1"/>
          </p:nvPr>
        </p:nvSpPr>
        <p:spPr>
          <a:xfrm>
            <a:off x="457200" y="1434507"/>
            <a:ext cx="8229600" cy="4891432"/>
          </a:xfrm>
        </p:spPr>
        <p:txBody>
          <a:bodyPr>
            <a:normAutofit/>
          </a:bodyPr>
          <a:lstStyle/>
          <a:p>
            <a:r>
              <a:rPr lang="en-US" dirty="0"/>
              <a:t>Evidence-based decision making that integrates current and emerging technologies, including the application of statistical tools and techniques, data management, data analytics and information technology throughout the curriculum as appropriate </a:t>
            </a:r>
          </a:p>
          <a:p>
            <a:endParaRPr lang="en-US" dirty="0"/>
          </a:p>
          <a:p>
            <a:r>
              <a:rPr lang="en-US" dirty="0"/>
              <a:t>Ethical use and dissemination of data, including privacy and security of data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37</a:t>
            </a:fld>
            <a:endParaRPr lang="en-US"/>
          </a:p>
        </p:txBody>
      </p:sp>
    </p:spTree>
    <p:extLst>
      <p:ext uri="{BB962C8B-B14F-4D97-AF65-F5344CB8AC3E}">
        <p14:creationId xmlns:p14="http://schemas.microsoft.com/office/powerpoint/2010/main" val="1770499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03"/>
            <a:ext cx="8229600" cy="1143000"/>
          </a:xfrm>
        </p:spPr>
        <p:txBody>
          <a:bodyPr>
            <a:normAutofit/>
          </a:bodyPr>
          <a:lstStyle/>
          <a:p>
            <a:r>
              <a:rPr lang="en-US" sz="3100" b="1" dirty="0">
                <a:solidFill>
                  <a:schemeClr val="accent2">
                    <a:lumMod val="50000"/>
                  </a:schemeClr>
                </a:solidFill>
              </a:rPr>
              <a:t>Learning Outcomes: Technology Agility </a:t>
            </a:r>
            <a:br>
              <a:rPr lang="en-US" sz="3100" b="1" dirty="0">
                <a:solidFill>
                  <a:schemeClr val="accent2">
                    <a:lumMod val="50000"/>
                  </a:schemeClr>
                </a:solidFill>
              </a:rPr>
            </a:br>
            <a:r>
              <a:rPr lang="en-US" sz="2800" b="1" dirty="0">
                <a:solidFill>
                  <a:schemeClr val="accent2">
                    <a:lumMod val="50000"/>
                  </a:schemeClr>
                </a:solidFill>
              </a:rPr>
              <a:t>(AACSB Standards)</a:t>
            </a:r>
            <a:endParaRPr lang="en-US" dirty="0"/>
          </a:p>
        </p:txBody>
      </p:sp>
      <p:sp>
        <p:nvSpPr>
          <p:cNvPr id="3" name="Content Placeholder 2"/>
          <p:cNvSpPr>
            <a:spLocks noGrp="1"/>
          </p:cNvSpPr>
          <p:nvPr>
            <p:ph idx="1"/>
          </p:nvPr>
        </p:nvSpPr>
        <p:spPr>
          <a:xfrm>
            <a:off x="457200" y="1434507"/>
            <a:ext cx="8229600" cy="4891432"/>
          </a:xfrm>
        </p:spPr>
        <p:txBody>
          <a:bodyPr>
            <a:normAutofit fontScale="85000" lnSpcReduction="10000"/>
          </a:bodyPr>
          <a:lstStyle/>
          <a:p>
            <a:r>
              <a:rPr lang="en-US" dirty="0"/>
              <a:t>Understanding of the role of technology in society, including behavioral implications of technology in the workplace </a:t>
            </a:r>
          </a:p>
          <a:p>
            <a:endParaRPr lang="en-US" dirty="0"/>
          </a:p>
          <a:p>
            <a:r>
              <a:rPr lang="en-US" dirty="0"/>
              <a:t>Demonstration of technology agility and a “learn to learn” mindset, including the ability to rapidly adapt to new technologies </a:t>
            </a:r>
          </a:p>
          <a:p>
            <a:endParaRPr lang="en-US" dirty="0"/>
          </a:p>
          <a:p>
            <a:r>
              <a:rPr lang="en-US" dirty="0"/>
              <a:t>Demonstration of higher-order cognitive skills to analyze an unstructured problem, formulate and develop a solution using appropriate technology, and effectively communicate the results to stakeholders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38</a:t>
            </a:fld>
            <a:endParaRPr lang="en-US"/>
          </a:p>
        </p:txBody>
      </p:sp>
    </p:spTree>
    <p:extLst>
      <p:ext uri="{BB962C8B-B14F-4D97-AF65-F5344CB8AC3E}">
        <p14:creationId xmlns:p14="http://schemas.microsoft.com/office/powerpoint/2010/main" val="62515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1143000"/>
          </a:xfrm>
        </p:spPr>
        <p:txBody>
          <a:bodyPr>
            <a:noAutofit/>
          </a:bodyPr>
          <a:lstStyle/>
          <a:p>
            <a:r>
              <a:rPr lang="en-US" sz="2800" b="1" dirty="0">
                <a:solidFill>
                  <a:schemeClr val="accent2">
                    <a:lumMod val="50000"/>
                  </a:schemeClr>
                </a:solidFill>
              </a:rPr>
              <a:t>Learning Outcomes: </a:t>
            </a:r>
            <a:br>
              <a:rPr lang="en-US" sz="2800" b="1" dirty="0">
                <a:solidFill>
                  <a:schemeClr val="accent2">
                    <a:lumMod val="50000"/>
                  </a:schemeClr>
                </a:solidFill>
              </a:rPr>
            </a:br>
            <a:r>
              <a:rPr lang="en-US" sz="2800" b="1" dirty="0">
                <a:solidFill>
                  <a:schemeClr val="accent2">
                    <a:lumMod val="50000"/>
                  </a:schemeClr>
                </a:solidFill>
              </a:rPr>
              <a:t>General Business Master’s Degree Program </a:t>
            </a:r>
            <a:br>
              <a:rPr lang="en-US" sz="2800" b="1" dirty="0">
                <a:solidFill>
                  <a:schemeClr val="accent2">
                    <a:lumMod val="50000"/>
                  </a:schemeClr>
                </a:solidFill>
              </a:rPr>
            </a:br>
            <a:r>
              <a:rPr lang="en-US" sz="2400" b="1" dirty="0">
                <a:solidFill>
                  <a:schemeClr val="accent2">
                    <a:lumMod val="50000"/>
                  </a:schemeClr>
                </a:solidFill>
              </a:rPr>
              <a:t>(AACSB Standards)</a:t>
            </a:r>
            <a:endParaRPr lang="en-US" sz="2800" dirty="0"/>
          </a:p>
        </p:txBody>
      </p:sp>
      <p:sp>
        <p:nvSpPr>
          <p:cNvPr id="3" name="Content Placeholder 2"/>
          <p:cNvSpPr>
            <a:spLocks noGrp="1"/>
          </p:cNvSpPr>
          <p:nvPr>
            <p:ph idx="1"/>
          </p:nvPr>
        </p:nvSpPr>
        <p:spPr/>
        <p:txBody>
          <a:bodyPr/>
          <a:lstStyle/>
          <a:p>
            <a:r>
              <a:rPr lang="en-US" dirty="0"/>
              <a:t>Leading in organizational situations </a:t>
            </a:r>
          </a:p>
          <a:p>
            <a:r>
              <a:rPr lang="en-US" dirty="0"/>
              <a:t>Managing in a diverse global context </a:t>
            </a:r>
          </a:p>
          <a:p>
            <a:r>
              <a:rPr lang="en-US" dirty="0"/>
              <a:t>Thinking creatively </a:t>
            </a:r>
          </a:p>
          <a:p>
            <a:r>
              <a:rPr lang="en-US" dirty="0"/>
              <a:t>Making sound decisions and exercising good judgment under uncertainty </a:t>
            </a:r>
          </a:p>
          <a:p>
            <a:r>
              <a:rPr lang="en-US" dirty="0"/>
              <a:t>Integrating knowledge across fields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39</a:t>
            </a:fld>
            <a:endParaRPr lang="en-US"/>
          </a:p>
        </p:txBody>
      </p:sp>
    </p:spTree>
    <p:extLst>
      <p:ext uri="{BB962C8B-B14F-4D97-AF65-F5344CB8AC3E}">
        <p14:creationId xmlns:p14="http://schemas.microsoft.com/office/powerpoint/2010/main" val="302334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PERAN MISI, VISI, DAN NILAI-NILAI  DALAM PENGELOLAAN KURIKULUM</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65508" y="87046"/>
            <a:ext cx="1853537" cy="1042924"/>
          </a:xfrm>
          <a:prstGeom prst="rect">
            <a:avLst/>
          </a:prstGeom>
        </p:spPr>
      </p:pic>
      <p:sp>
        <p:nvSpPr>
          <p:cNvPr id="6" name="Slide Number Placeholder 5"/>
          <p:cNvSpPr>
            <a:spLocks noGrp="1"/>
          </p:cNvSpPr>
          <p:nvPr>
            <p:ph type="sldNum" sz="quarter" idx="12"/>
          </p:nvPr>
        </p:nvSpPr>
        <p:spPr/>
        <p:txBody>
          <a:bodyPr/>
          <a:lstStyle/>
          <a:p>
            <a:fld id="{EDEE55E8-F8E4-4D77-BFDC-EB91F184E052}" type="slidenum">
              <a:rPr lang="en-US" smtClean="0"/>
              <a:pPr/>
              <a:t>4</a:t>
            </a:fld>
            <a:endParaRPr lang="en-US"/>
          </a:p>
        </p:txBody>
      </p:sp>
    </p:spTree>
    <p:extLst>
      <p:ext uri="{BB962C8B-B14F-4D97-AF65-F5344CB8AC3E}">
        <p14:creationId xmlns:p14="http://schemas.microsoft.com/office/powerpoint/2010/main" val="2582652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1143000"/>
          </a:xfrm>
        </p:spPr>
        <p:txBody>
          <a:bodyPr>
            <a:noAutofit/>
          </a:bodyPr>
          <a:lstStyle/>
          <a:p>
            <a:r>
              <a:rPr lang="en-US" sz="2800" b="1" dirty="0">
                <a:solidFill>
                  <a:schemeClr val="accent2">
                    <a:lumMod val="50000"/>
                  </a:schemeClr>
                </a:solidFill>
              </a:rPr>
              <a:t>Learning Outcomes: </a:t>
            </a:r>
            <a:br>
              <a:rPr lang="en-US" sz="2800" b="1" dirty="0">
                <a:solidFill>
                  <a:schemeClr val="accent2">
                    <a:lumMod val="50000"/>
                  </a:schemeClr>
                </a:solidFill>
              </a:rPr>
            </a:br>
            <a:r>
              <a:rPr lang="en-US" sz="2800" b="1" dirty="0" err="1">
                <a:solidFill>
                  <a:schemeClr val="accent2">
                    <a:lumMod val="50000"/>
                  </a:schemeClr>
                </a:solidFill>
              </a:rPr>
              <a:t>SpeciAslized</a:t>
            </a:r>
            <a:r>
              <a:rPr lang="en-US" sz="2800" b="1" dirty="0">
                <a:solidFill>
                  <a:schemeClr val="accent2">
                    <a:lumMod val="50000"/>
                  </a:schemeClr>
                </a:solidFill>
              </a:rPr>
              <a:t> Business Master’s Degree Program </a:t>
            </a:r>
            <a:br>
              <a:rPr lang="en-US" sz="2800" b="1" dirty="0">
                <a:solidFill>
                  <a:schemeClr val="accent2">
                    <a:lumMod val="50000"/>
                  </a:schemeClr>
                </a:solidFill>
              </a:rPr>
            </a:br>
            <a:r>
              <a:rPr lang="en-US" sz="2400" b="1" dirty="0">
                <a:solidFill>
                  <a:schemeClr val="accent2">
                    <a:lumMod val="50000"/>
                  </a:schemeClr>
                </a:solidFill>
              </a:rPr>
              <a:t>(AACSB Standards)</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a:t>Understanding the specified discipline from multiple perspectives </a:t>
            </a:r>
          </a:p>
          <a:p>
            <a:endParaRPr lang="en-US" dirty="0"/>
          </a:p>
          <a:p>
            <a:r>
              <a:rPr lang="en-US" dirty="0"/>
              <a:t>Framing problems and developing creative solutions in the specialized discipline </a:t>
            </a:r>
          </a:p>
          <a:p>
            <a:endParaRPr lang="en-US" dirty="0"/>
          </a:p>
          <a:p>
            <a:r>
              <a:rPr lang="en-US" dirty="0"/>
              <a:t>Applying specialized knowledge in a diverse global context (for practice-oriented degrees) or </a:t>
            </a:r>
          </a:p>
          <a:p>
            <a:endParaRPr lang="en-US" dirty="0"/>
          </a:p>
          <a:p>
            <a:r>
              <a:rPr lang="en-US" dirty="0"/>
              <a:t>Conducting high-quality research (for research-oriented degrees)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40</a:t>
            </a:fld>
            <a:endParaRPr lang="en-US"/>
          </a:p>
        </p:txBody>
      </p:sp>
    </p:spTree>
    <p:extLst>
      <p:ext uri="{BB962C8B-B14F-4D97-AF65-F5344CB8AC3E}">
        <p14:creationId xmlns:p14="http://schemas.microsoft.com/office/powerpoint/2010/main" val="943363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1143000"/>
          </a:xfrm>
        </p:spPr>
        <p:txBody>
          <a:bodyPr>
            <a:noAutofit/>
          </a:bodyPr>
          <a:lstStyle/>
          <a:p>
            <a:r>
              <a:rPr lang="en-US" sz="2800" b="1" dirty="0">
                <a:solidFill>
                  <a:schemeClr val="accent2">
                    <a:lumMod val="50000"/>
                  </a:schemeClr>
                </a:solidFill>
              </a:rPr>
              <a:t>Learning Outcomes: </a:t>
            </a:r>
            <a:br>
              <a:rPr lang="en-US" sz="2800" b="1" dirty="0">
                <a:solidFill>
                  <a:schemeClr val="accent2">
                    <a:lumMod val="50000"/>
                  </a:schemeClr>
                </a:solidFill>
              </a:rPr>
            </a:br>
            <a:r>
              <a:rPr lang="en-US" sz="2800" b="1" dirty="0">
                <a:solidFill>
                  <a:schemeClr val="accent2">
                    <a:lumMod val="50000"/>
                  </a:schemeClr>
                </a:solidFill>
              </a:rPr>
              <a:t>Doctorate Degree Program </a:t>
            </a:r>
            <a:br>
              <a:rPr lang="en-US" sz="2800" b="1" dirty="0">
                <a:solidFill>
                  <a:schemeClr val="accent2">
                    <a:lumMod val="50000"/>
                  </a:schemeClr>
                </a:solidFill>
              </a:rPr>
            </a:br>
            <a:r>
              <a:rPr lang="en-US" sz="2400" b="1" dirty="0">
                <a:solidFill>
                  <a:schemeClr val="accent2">
                    <a:lumMod val="50000"/>
                  </a:schemeClr>
                </a:solidFill>
              </a:rPr>
              <a:t>(AACSB Standards)</a:t>
            </a:r>
            <a:endParaRPr lang="en-US" sz="2800" dirty="0"/>
          </a:p>
        </p:txBody>
      </p:sp>
      <p:sp>
        <p:nvSpPr>
          <p:cNvPr id="3" name="Content Placeholder 2"/>
          <p:cNvSpPr>
            <a:spLocks noGrp="1"/>
          </p:cNvSpPr>
          <p:nvPr>
            <p:ph idx="1"/>
          </p:nvPr>
        </p:nvSpPr>
        <p:spPr>
          <a:xfrm>
            <a:off x="736306" y="1784251"/>
            <a:ext cx="7950494" cy="4525963"/>
          </a:xfrm>
        </p:spPr>
        <p:txBody>
          <a:bodyPr>
            <a:normAutofit fontScale="92500" lnSpcReduction="20000"/>
          </a:bodyPr>
          <a:lstStyle/>
          <a:p>
            <a:r>
              <a:rPr lang="en-US" dirty="0"/>
              <a:t>Advanced research skills for the areas of specialization leading to an original substantive research project </a:t>
            </a:r>
          </a:p>
          <a:p>
            <a:endParaRPr lang="en-US" dirty="0"/>
          </a:p>
          <a:p>
            <a:r>
              <a:rPr lang="en-US" dirty="0"/>
              <a:t>Understanding of managerial and organizational contexts for areas of specialization </a:t>
            </a:r>
          </a:p>
          <a:p>
            <a:endParaRPr lang="en-US" dirty="0"/>
          </a:p>
          <a:p>
            <a:r>
              <a:rPr lang="en-US" dirty="0"/>
              <a:t>Preparation for faculty responsibilities in higher education, including but not limited to teaching </a:t>
            </a:r>
          </a:p>
          <a:p>
            <a:endParaRPr lang="en-US" dirty="0"/>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41</a:t>
            </a:fld>
            <a:endParaRPr lang="en-US"/>
          </a:p>
        </p:txBody>
      </p:sp>
    </p:spTree>
    <p:extLst>
      <p:ext uri="{BB962C8B-B14F-4D97-AF65-F5344CB8AC3E}">
        <p14:creationId xmlns:p14="http://schemas.microsoft.com/office/powerpoint/2010/main" val="1831806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1143000"/>
          </a:xfrm>
        </p:spPr>
        <p:txBody>
          <a:bodyPr>
            <a:noAutofit/>
          </a:bodyPr>
          <a:lstStyle/>
          <a:p>
            <a:r>
              <a:rPr lang="en-US" sz="2800" b="1" dirty="0">
                <a:solidFill>
                  <a:schemeClr val="accent2">
                    <a:lumMod val="50000"/>
                  </a:schemeClr>
                </a:solidFill>
              </a:rPr>
              <a:t>Learning Outcomes: </a:t>
            </a:r>
            <a:br>
              <a:rPr lang="en-US" sz="2800" b="1" dirty="0">
                <a:solidFill>
                  <a:schemeClr val="accent2">
                    <a:lumMod val="50000"/>
                  </a:schemeClr>
                </a:solidFill>
              </a:rPr>
            </a:br>
            <a:r>
              <a:rPr lang="en-US" sz="2800" b="1" dirty="0">
                <a:solidFill>
                  <a:schemeClr val="accent2">
                    <a:lumMod val="50000"/>
                  </a:schemeClr>
                </a:solidFill>
              </a:rPr>
              <a:t>Doctorate Degree Program </a:t>
            </a:r>
            <a:br>
              <a:rPr lang="en-US" sz="2800" b="1" dirty="0">
                <a:solidFill>
                  <a:schemeClr val="accent2">
                    <a:lumMod val="50000"/>
                  </a:schemeClr>
                </a:solidFill>
              </a:rPr>
            </a:br>
            <a:r>
              <a:rPr lang="en-US" sz="2400" b="1" dirty="0">
                <a:solidFill>
                  <a:schemeClr val="accent2">
                    <a:lumMod val="50000"/>
                  </a:schemeClr>
                </a:solidFill>
              </a:rPr>
              <a:t>(AACSB Standards)</a:t>
            </a:r>
            <a:endParaRPr lang="en-US" sz="2800" dirty="0"/>
          </a:p>
        </p:txBody>
      </p:sp>
      <p:sp>
        <p:nvSpPr>
          <p:cNvPr id="3" name="Content Placeholder 2"/>
          <p:cNvSpPr>
            <a:spLocks noGrp="1"/>
          </p:cNvSpPr>
          <p:nvPr>
            <p:ph idx="1"/>
          </p:nvPr>
        </p:nvSpPr>
        <p:spPr>
          <a:xfrm>
            <a:off x="791528" y="1747441"/>
            <a:ext cx="7895271" cy="4525963"/>
          </a:xfrm>
        </p:spPr>
        <p:txBody>
          <a:bodyPr>
            <a:normAutofit lnSpcReduction="10000"/>
          </a:bodyPr>
          <a:lstStyle/>
          <a:p>
            <a:r>
              <a:rPr lang="en-US" dirty="0"/>
              <a:t>Deep knowledge of scholarly literature in areas of specialization </a:t>
            </a:r>
          </a:p>
          <a:p>
            <a:endParaRPr lang="en-US" dirty="0"/>
          </a:p>
          <a:p>
            <a:r>
              <a:rPr lang="en-US" dirty="0"/>
              <a:t>Understanding the scholarly literature across a range of business and management disciplines </a:t>
            </a:r>
          </a:p>
          <a:p>
            <a:endParaRPr lang="en-US" dirty="0"/>
          </a:p>
          <a:p>
            <a:r>
              <a:rPr lang="en-US" dirty="0"/>
              <a:t>Preparation for careers applying research to practice </a:t>
            </a:r>
          </a:p>
          <a:p>
            <a:endParaRPr lang="en-US" dirty="0"/>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42</a:t>
            </a:fld>
            <a:endParaRPr lang="en-US"/>
          </a:p>
        </p:txBody>
      </p:sp>
    </p:spTree>
    <p:extLst>
      <p:ext uri="{BB962C8B-B14F-4D97-AF65-F5344CB8AC3E}">
        <p14:creationId xmlns:p14="http://schemas.microsoft.com/office/powerpoint/2010/main" val="414869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861362"/>
          </a:xfrm>
        </p:spPr>
        <p:txBody>
          <a:bodyPr>
            <a:noAutofit/>
          </a:bodyPr>
          <a:lstStyle/>
          <a:p>
            <a:r>
              <a:rPr lang="en-US" sz="2800" b="1" dirty="0">
                <a:solidFill>
                  <a:schemeClr val="accent2">
                    <a:lumMod val="50000"/>
                  </a:schemeClr>
                </a:solidFill>
              </a:rPr>
              <a:t>Accounting Learning Outcomes: Undergraduate </a:t>
            </a:r>
            <a:br>
              <a:rPr lang="en-US" sz="2800" b="1" dirty="0">
                <a:solidFill>
                  <a:schemeClr val="accent2">
                    <a:lumMod val="50000"/>
                  </a:schemeClr>
                </a:solidFill>
              </a:rPr>
            </a:br>
            <a:endParaRPr lang="en-US" sz="2800" dirty="0"/>
          </a:p>
        </p:txBody>
      </p:sp>
      <p:sp>
        <p:nvSpPr>
          <p:cNvPr id="3" name="Content Placeholder 2"/>
          <p:cNvSpPr>
            <a:spLocks noGrp="1"/>
          </p:cNvSpPr>
          <p:nvPr>
            <p:ph idx="1"/>
          </p:nvPr>
        </p:nvSpPr>
        <p:spPr>
          <a:xfrm>
            <a:off x="791528" y="1221971"/>
            <a:ext cx="7895271" cy="5051433"/>
          </a:xfrm>
        </p:spPr>
        <p:txBody>
          <a:bodyPr>
            <a:normAutofit lnSpcReduction="10000"/>
          </a:bodyPr>
          <a:lstStyle/>
          <a:p>
            <a:pPr algn="l"/>
            <a:endParaRPr lang="en-US" sz="18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The ability to identify issues and develop questions, apply appropriate analyses, interpret results, and communicate conclusions. </a:t>
            </a:r>
          </a:p>
          <a:p>
            <a:endParaRPr lang="en-US" sz="22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The roles accountants play in society to provide and ensure the integrity of financial, managerial, and other information. </a:t>
            </a:r>
          </a:p>
          <a:p>
            <a:endParaRPr lang="en-US" sz="22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The ethical and regulatory environment for accountants. The critical thinking and analytical skills that support professional skepticism, risk assessment, and assurance of accounting information. </a:t>
            </a:r>
          </a:p>
          <a:p>
            <a:endParaRPr lang="en-US" sz="220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Internal controls and security. </a:t>
            </a:r>
          </a:p>
          <a:p>
            <a:endParaRPr lang="en-US" sz="2400" b="0" i="0" u="none" strike="noStrike" baseline="0" dirty="0">
              <a:solidFill>
                <a:srgbClr val="000000"/>
              </a:solidFill>
              <a:latin typeface="Arial" panose="020B0604020202020204" pitchFamily="34" charset="0"/>
            </a:endParaRP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43</a:t>
            </a:fld>
            <a:endParaRPr lang="en-US"/>
          </a:p>
        </p:txBody>
      </p:sp>
    </p:spTree>
    <p:extLst>
      <p:ext uri="{BB962C8B-B14F-4D97-AF65-F5344CB8AC3E}">
        <p14:creationId xmlns:p14="http://schemas.microsoft.com/office/powerpoint/2010/main" val="2945154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861362"/>
          </a:xfrm>
        </p:spPr>
        <p:txBody>
          <a:bodyPr>
            <a:noAutofit/>
          </a:bodyPr>
          <a:lstStyle/>
          <a:p>
            <a:r>
              <a:rPr lang="en-US" sz="2800" b="1" dirty="0">
                <a:solidFill>
                  <a:schemeClr val="accent2">
                    <a:lumMod val="50000"/>
                  </a:schemeClr>
                </a:solidFill>
              </a:rPr>
              <a:t>Accounting Learning Outcomes: Undergraduate </a:t>
            </a:r>
            <a:br>
              <a:rPr lang="en-US" sz="2800" b="1" dirty="0">
                <a:solidFill>
                  <a:schemeClr val="accent2">
                    <a:lumMod val="50000"/>
                  </a:schemeClr>
                </a:solidFill>
              </a:rPr>
            </a:br>
            <a:endParaRPr lang="en-US" sz="2800" dirty="0"/>
          </a:p>
        </p:txBody>
      </p:sp>
      <p:sp>
        <p:nvSpPr>
          <p:cNvPr id="3" name="Content Placeholder 2"/>
          <p:cNvSpPr>
            <a:spLocks noGrp="1"/>
          </p:cNvSpPr>
          <p:nvPr>
            <p:ph idx="1"/>
          </p:nvPr>
        </p:nvSpPr>
        <p:spPr>
          <a:xfrm>
            <a:off x="791528" y="1221971"/>
            <a:ext cx="7895271" cy="5051433"/>
          </a:xfrm>
        </p:spPr>
        <p:txBody>
          <a:bodyPr>
            <a:normAutofit lnSpcReduction="10000"/>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Recording, analysis, and interpretation of historical and prospective financial and non-financial information. </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Project and engagement management. </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Tax policy, strategy, and compliance for individuals and enterprises. </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International accounting issues and practices, including roles and responsibilities played by accountants in a global context. </a:t>
            </a:r>
          </a:p>
        </p:txBody>
      </p:sp>
      <p:sp>
        <p:nvSpPr>
          <p:cNvPr id="5" name="Slide Number Placeholder 4"/>
          <p:cNvSpPr>
            <a:spLocks noGrp="1"/>
          </p:cNvSpPr>
          <p:nvPr>
            <p:ph type="sldNum" sz="quarter" idx="12"/>
          </p:nvPr>
        </p:nvSpPr>
        <p:spPr/>
        <p:txBody>
          <a:bodyPr/>
          <a:lstStyle/>
          <a:p>
            <a:fld id="{EDEE55E8-F8E4-4D77-BFDC-EB91F184E052}" type="slidenum">
              <a:rPr lang="en-US" smtClean="0"/>
              <a:pPr/>
              <a:t>44</a:t>
            </a:fld>
            <a:endParaRPr lang="en-US"/>
          </a:p>
        </p:txBody>
      </p:sp>
    </p:spTree>
    <p:extLst>
      <p:ext uri="{BB962C8B-B14F-4D97-AF65-F5344CB8AC3E}">
        <p14:creationId xmlns:p14="http://schemas.microsoft.com/office/powerpoint/2010/main" val="1787735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861362"/>
          </a:xfrm>
        </p:spPr>
        <p:txBody>
          <a:bodyPr>
            <a:noAutofit/>
          </a:bodyPr>
          <a:lstStyle/>
          <a:p>
            <a:r>
              <a:rPr lang="en-US" sz="2800" b="1" dirty="0">
                <a:solidFill>
                  <a:schemeClr val="accent2">
                    <a:lumMod val="50000"/>
                  </a:schemeClr>
                </a:solidFill>
              </a:rPr>
              <a:t>Accounting Learning Outcomes: </a:t>
            </a:r>
            <a:br>
              <a:rPr lang="en-US" sz="2800" b="1" dirty="0">
                <a:solidFill>
                  <a:schemeClr val="accent2">
                    <a:lumMod val="50000"/>
                  </a:schemeClr>
                </a:solidFill>
              </a:rPr>
            </a:br>
            <a:r>
              <a:rPr lang="en-US" sz="2800" b="1" dirty="0">
                <a:solidFill>
                  <a:schemeClr val="accent2">
                    <a:lumMod val="50000"/>
                  </a:schemeClr>
                </a:solidFill>
              </a:rPr>
              <a:t>Master’s Degree in Accounting</a:t>
            </a:r>
            <a:endParaRPr lang="en-US" sz="2800" dirty="0"/>
          </a:p>
        </p:txBody>
      </p:sp>
      <p:sp>
        <p:nvSpPr>
          <p:cNvPr id="3" name="Content Placeholder 2"/>
          <p:cNvSpPr>
            <a:spLocks noGrp="1"/>
          </p:cNvSpPr>
          <p:nvPr>
            <p:ph idx="1"/>
          </p:nvPr>
        </p:nvSpPr>
        <p:spPr>
          <a:xfrm>
            <a:off x="791528" y="1213658"/>
            <a:ext cx="7895271" cy="5051433"/>
          </a:xfrm>
        </p:spPr>
        <p:txBody>
          <a:bodyPr>
            <a:normAutofit lnSpcReduction="10000"/>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More integrative, intensive learning than undergraduate education offers, including more advanced and in-depth learning in topics related to the accounting discipline and its context for business. </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Expanded understanding of professional responsibilities of accountants, including the ethical and professional standards of the accounting profession. </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Understanding of the strategic role accounting plays in business organizations and society. </a:t>
            </a:r>
          </a:p>
          <a:p>
            <a:endParaRPr lang="en-US" sz="2400" b="0" i="0" u="none" strike="noStrike" baseline="0" dirty="0">
              <a:solidFill>
                <a:srgbClr val="000000"/>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45</a:t>
            </a:fld>
            <a:endParaRPr lang="en-US"/>
          </a:p>
        </p:txBody>
      </p:sp>
    </p:spTree>
    <p:extLst>
      <p:ext uri="{BB962C8B-B14F-4D97-AF65-F5344CB8AC3E}">
        <p14:creationId xmlns:p14="http://schemas.microsoft.com/office/powerpoint/2010/main" val="1732724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861362"/>
          </a:xfrm>
        </p:spPr>
        <p:txBody>
          <a:bodyPr>
            <a:noAutofit/>
          </a:bodyPr>
          <a:lstStyle/>
          <a:p>
            <a:r>
              <a:rPr lang="en-US" sz="2800" b="1" dirty="0">
                <a:solidFill>
                  <a:schemeClr val="accent2">
                    <a:lumMod val="50000"/>
                  </a:schemeClr>
                </a:solidFill>
              </a:rPr>
              <a:t>Accounting Learning Outcomes: </a:t>
            </a:r>
            <a:br>
              <a:rPr lang="en-US" sz="2800" b="1" dirty="0">
                <a:solidFill>
                  <a:schemeClr val="accent2">
                    <a:lumMod val="50000"/>
                  </a:schemeClr>
                </a:solidFill>
              </a:rPr>
            </a:br>
            <a:r>
              <a:rPr lang="en-US" sz="2800" b="1" dirty="0">
                <a:solidFill>
                  <a:schemeClr val="accent2">
                    <a:lumMod val="50000"/>
                  </a:schemeClr>
                </a:solidFill>
              </a:rPr>
              <a:t>Master’s Degree in Accounting</a:t>
            </a:r>
            <a:endParaRPr lang="en-US" sz="2800" dirty="0"/>
          </a:p>
        </p:txBody>
      </p:sp>
      <p:sp>
        <p:nvSpPr>
          <p:cNvPr id="3" name="Content Placeholder 2"/>
          <p:cNvSpPr>
            <a:spLocks noGrp="1"/>
          </p:cNvSpPr>
          <p:nvPr>
            <p:ph idx="1"/>
          </p:nvPr>
        </p:nvSpPr>
        <p:spPr>
          <a:xfrm>
            <a:off x="791528" y="1221971"/>
            <a:ext cx="7895271" cy="5051433"/>
          </a:xfrm>
        </p:spPr>
        <p:txBody>
          <a:bodyPr>
            <a:normAutofit lnSpcReduction="10000"/>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Advanced development of critical and analytical thinking skills in support of professional skepticism, as well as sound decision making and good judgment in uncertain circumstances. </a:t>
            </a:r>
          </a:p>
          <a:p>
            <a:endParaRPr lang="en-US" sz="22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Integration of knowledge across fields and understanding of the accounting discipline from multiple perspectives. </a:t>
            </a:r>
          </a:p>
          <a:p>
            <a:endParaRPr lang="en-US" sz="2200" b="0" i="0" u="none" strike="noStrike" baseline="0" dirty="0">
              <a:solidFill>
                <a:srgbClr val="000000"/>
              </a:solidFill>
              <a:latin typeface="Arial" panose="020B0604020202020204" pitchFamily="34" charset="0"/>
            </a:endParaRPr>
          </a:p>
          <a:p>
            <a:pPr algn="l"/>
            <a:r>
              <a:rPr lang="en-US" sz="2200" b="0" i="0" u="none" strike="noStrike" baseline="0" dirty="0">
                <a:solidFill>
                  <a:srgbClr val="000000"/>
                </a:solidFill>
                <a:latin typeface="Arial" panose="020B0604020202020204" pitchFamily="34" charset="0"/>
              </a:rPr>
              <a:t>Approaches to framing problems and developing creative solutions to accounting issues using appropriate technology. </a:t>
            </a:r>
          </a:p>
          <a:p>
            <a:pPr algn="l"/>
            <a:endParaRPr lang="en-US" sz="22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Application of specialized knowledge of accounting and business in a global context. </a:t>
            </a:r>
          </a:p>
          <a:p>
            <a:endParaRPr lang="en-US" sz="2400" b="0" i="0" u="none" strike="noStrike" baseline="0" dirty="0">
              <a:solidFill>
                <a:srgbClr val="000000"/>
              </a:solidFill>
              <a:latin typeface="Arial" panose="020B0604020202020204" pitchFamily="34" charset="0"/>
            </a:endParaRPr>
          </a:p>
          <a:p>
            <a:endParaRPr lang="en-US" sz="2400" b="0" i="0" u="none" strike="noStrike" baseline="0" dirty="0">
              <a:solidFill>
                <a:srgbClr val="000000"/>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46</a:t>
            </a:fld>
            <a:endParaRPr lang="en-US"/>
          </a:p>
        </p:txBody>
      </p:sp>
    </p:spTree>
    <p:extLst>
      <p:ext uri="{BB962C8B-B14F-4D97-AF65-F5344CB8AC3E}">
        <p14:creationId xmlns:p14="http://schemas.microsoft.com/office/powerpoint/2010/main" val="101650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861362"/>
          </a:xfrm>
        </p:spPr>
        <p:txBody>
          <a:bodyPr>
            <a:noAutofit/>
          </a:bodyPr>
          <a:lstStyle/>
          <a:p>
            <a:r>
              <a:rPr lang="en-US" sz="2800" b="1" dirty="0">
                <a:solidFill>
                  <a:schemeClr val="accent2">
                    <a:lumMod val="50000"/>
                  </a:schemeClr>
                </a:solidFill>
              </a:rPr>
              <a:t>Accounting Learning Outcomes: </a:t>
            </a:r>
            <a:br>
              <a:rPr lang="en-US" sz="2800" b="1" dirty="0">
                <a:solidFill>
                  <a:schemeClr val="accent2">
                    <a:lumMod val="50000"/>
                  </a:schemeClr>
                </a:solidFill>
              </a:rPr>
            </a:br>
            <a:r>
              <a:rPr lang="en-US" sz="2800" b="1" dirty="0">
                <a:solidFill>
                  <a:schemeClr val="accent2">
                    <a:lumMod val="50000"/>
                  </a:schemeClr>
                </a:solidFill>
              </a:rPr>
              <a:t>Research Master’s Degree in Accounting</a:t>
            </a:r>
            <a:endParaRPr lang="en-US" sz="2800" dirty="0"/>
          </a:p>
        </p:txBody>
      </p:sp>
      <p:sp>
        <p:nvSpPr>
          <p:cNvPr id="3" name="Content Placeholder 2"/>
          <p:cNvSpPr>
            <a:spLocks noGrp="1"/>
          </p:cNvSpPr>
          <p:nvPr>
            <p:ph idx="1"/>
          </p:nvPr>
        </p:nvSpPr>
        <p:spPr>
          <a:xfrm>
            <a:off x="791528" y="1221971"/>
            <a:ext cx="7895271" cy="5051433"/>
          </a:xfrm>
        </p:spPr>
        <p:txBody>
          <a:bodyPr>
            <a:normAutofit/>
          </a:bodyPr>
          <a:lstStyle/>
          <a:p>
            <a:pPr marL="0" indent="0" algn="l">
              <a:buNone/>
            </a:pPr>
            <a:endParaRPr lang="en-US" sz="18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Understanding and interpreting high-quality accounting research and its impact. </a:t>
            </a:r>
          </a:p>
          <a:p>
            <a:endParaRPr lang="en-US" sz="2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Participating in the conduct of high-quality accounting research activities. </a:t>
            </a:r>
          </a:p>
          <a:p>
            <a:endParaRPr lang="en-US" sz="2400" b="0" i="0" u="none" strike="noStrike" baseline="0" dirty="0">
              <a:solidFill>
                <a:srgbClr val="000000"/>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47</a:t>
            </a:fld>
            <a:endParaRPr lang="en-US"/>
          </a:p>
        </p:txBody>
      </p:sp>
    </p:spTree>
    <p:extLst>
      <p:ext uri="{BB962C8B-B14F-4D97-AF65-F5344CB8AC3E}">
        <p14:creationId xmlns:p14="http://schemas.microsoft.com/office/powerpoint/2010/main" val="2318252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861362"/>
          </a:xfrm>
        </p:spPr>
        <p:txBody>
          <a:bodyPr>
            <a:noAutofit/>
          </a:bodyPr>
          <a:lstStyle/>
          <a:p>
            <a:r>
              <a:rPr lang="en-US" sz="2800" b="1" dirty="0">
                <a:solidFill>
                  <a:schemeClr val="accent2">
                    <a:lumMod val="50000"/>
                  </a:schemeClr>
                </a:solidFill>
              </a:rPr>
              <a:t>Accounting Learning Outcomes: </a:t>
            </a:r>
            <a:br>
              <a:rPr lang="en-US" sz="2800" b="1" dirty="0">
                <a:solidFill>
                  <a:schemeClr val="accent2">
                    <a:lumMod val="50000"/>
                  </a:schemeClr>
                </a:solidFill>
              </a:rPr>
            </a:br>
            <a:r>
              <a:rPr lang="en-US" sz="2800" b="1" dirty="0">
                <a:solidFill>
                  <a:schemeClr val="accent2">
                    <a:lumMod val="50000"/>
                  </a:schemeClr>
                </a:solidFill>
              </a:rPr>
              <a:t>Doctoral Degree in Accounting</a:t>
            </a:r>
            <a:endParaRPr lang="en-US" sz="2800" dirty="0"/>
          </a:p>
        </p:txBody>
      </p:sp>
      <p:sp>
        <p:nvSpPr>
          <p:cNvPr id="3" name="Content Placeholder 2"/>
          <p:cNvSpPr>
            <a:spLocks noGrp="1"/>
          </p:cNvSpPr>
          <p:nvPr>
            <p:ph idx="1"/>
          </p:nvPr>
        </p:nvSpPr>
        <p:spPr>
          <a:xfrm>
            <a:off x="791528" y="1221971"/>
            <a:ext cx="7895271" cy="5051433"/>
          </a:xfrm>
        </p:spPr>
        <p:txBody>
          <a:bodyPr>
            <a:normAutofit/>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Advanced research skills for the areas of specialization that lead to an original and substantive accounting-related research project. </a:t>
            </a:r>
          </a:p>
          <a:p>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Development of a deep understanding of managerial and organizational contexts for areas of specialization in accounting. </a:t>
            </a:r>
          </a:p>
          <a:p>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Demonstration of basic understanding of accounting principles sufficient for teaching undergraduate- and master’s-level learners. </a:t>
            </a:r>
          </a:p>
          <a:p>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Preparation for faculty responsibilities in higher education, including but not limited to teaching. </a:t>
            </a:r>
          </a:p>
          <a:p>
            <a:endParaRPr lang="en-US" sz="2800" b="0" i="0" u="none" strike="noStrike" baseline="0" dirty="0">
              <a:solidFill>
                <a:srgbClr val="000000"/>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48</a:t>
            </a:fld>
            <a:endParaRPr lang="en-US"/>
          </a:p>
        </p:txBody>
      </p:sp>
    </p:spTree>
    <p:extLst>
      <p:ext uri="{BB962C8B-B14F-4D97-AF65-F5344CB8AC3E}">
        <p14:creationId xmlns:p14="http://schemas.microsoft.com/office/powerpoint/2010/main" val="1202888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05"/>
            <a:ext cx="8229600" cy="861362"/>
          </a:xfrm>
        </p:spPr>
        <p:txBody>
          <a:bodyPr>
            <a:noAutofit/>
          </a:bodyPr>
          <a:lstStyle/>
          <a:p>
            <a:r>
              <a:rPr lang="en-US" sz="2800" b="1" dirty="0">
                <a:solidFill>
                  <a:schemeClr val="accent2">
                    <a:lumMod val="50000"/>
                  </a:schemeClr>
                </a:solidFill>
              </a:rPr>
              <a:t>Accounting Learning Outcomes: </a:t>
            </a:r>
            <a:br>
              <a:rPr lang="en-US" sz="2800" b="1" dirty="0">
                <a:solidFill>
                  <a:schemeClr val="accent2">
                    <a:lumMod val="50000"/>
                  </a:schemeClr>
                </a:solidFill>
              </a:rPr>
            </a:br>
            <a:r>
              <a:rPr lang="en-US" sz="2800" b="1" dirty="0">
                <a:solidFill>
                  <a:schemeClr val="accent2">
                    <a:lumMod val="50000"/>
                  </a:schemeClr>
                </a:solidFill>
              </a:rPr>
              <a:t>Doctoral Degree in Accounting</a:t>
            </a:r>
            <a:endParaRPr lang="en-US" sz="2800" dirty="0"/>
          </a:p>
        </p:txBody>
      </p:sp>
      <p:sp>
        <p:nvSpPr>
          <p:cNvPr id="3" name="Content Placeholder 2"/>
          <p:cNvSpPr>
            <a:spLocks noGrp="1"/>
          </p:cNvSpPr>
          <p:nvPr>
            <p:ph idx="1"/>
          </p:nvPr>
        </p:nvSpPr>
        <p:spPr>
          <a:xfrm>
            <a:off x="791528" y="1221971"/>
            <a:ext cx="7895271" cy="5051433"/>
          </a:xfrm>
        </p:spPr>
        <p:txBody>
          <a:bodyPr>
            <a:normAutofit lnSpcReduction="10000"/>
          </a:bodyPr>
          <a:lstStyle/>
          <a:p>
            <a:pPr marL="0" indent="0" algn="l">
              <a:buNone/>
            </a:pPr>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Learning experiences appropriate to the type of research emphasized. </a:t>
            </a:r>
          </a:p>
          <a:p>
            <a:endParaRPr lang="en-US" sz="2400" b="0" i="0" u="none" strike="noStrike" baseline="0" dirty="0">
              <a:solidFill>
                <a:srgbClr val="000000"/>
              </a:solidFill>
              <a:latin typeface="Arial" panose="020B0604020202020204" pitchFamily="34" charset="0"/>
            </a:endParaRPr>
          </a:p>
          <a:p>
            <a:pPr lvl="1"/>
            <a:r>
              <a:rPr lang="en-US" sz="2000" b="0" i="0" u="none" strike="noStrike" baseline="0" dirty="0">
                <a:solidFill>
                  <a:srgbClr val="000000"/>
                </a:solidFill>
                <a:latin typeface="Arial" panose="020B0604020202020204" pitchFamily="34" charset="0"/>
              </a:rPr>
              <a:t>Programs emphasizing advanced, foundational discipline-based research in accounting must instill in learners a deep knowledge and understanding of the scholarly literature in the accounting field. </a:t>
            </a:r>
          </a:p>
          <a:p>
            <a:pPr lvl="1"/>
            <a:endParaRPr lang="en-US" sz="2000" b="0" i="0" u="none" strike="noStrike" baseline="0" dirty="0">
              <a:solidFill>
                <a:srgbClr val="000000"/>
              </a:solidFill>
              <a:latin typeface="Arial" panose="020B0604020202020204" pitchFamily="34" charset="0"/>
            </a:endParaRPr>
          </a:p>
          <a:p>
            <a:pPr lvl="1"/>
            <a:r>
              <a:rPr lang="en-US" sz="2000" b="0" i="0" u="none" strike="noStrike" baseline="0" dirty="0">
                <a:solidFill>
                  <a:srgbClr val="000000"/>
                </a:solidFill>
                <a:latin typeface="Arial" panose="020B0604020202020204" pitchFamily="34" charset="0"/>
              </a:rPr>
              <a:t>Programs emphasizing rigorous research for application to practice in accounting must instill in learners an understanding of the scholarly literature across the range of business and management disciplines, particularly in accounting, and prepare them for careers in which they will perform applied accounting research. </a:t>
            </a:r>
          </a:p>
          <a:p>
            <a:endParaRPr lang="en-US" sz="2800" b="0" i="0" u="none" strike="noStrike" baseline="0" dirty="0">
              <a:solidFill>
                <a:srgbClr val="000000"/>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49</a:t>
            </a:fld>
            <a:endParaRPr lang="en-US"/>
          </a:p>
        </p:txBody>
      </p:sp>
    </p:spTree>
    <p:extLst>
      <p:ext uri="{BB962C8B-B14F-4D97-AF65-F5344CB8AC3E}">
        <p14:creationId xmlns:p14="http://schemas.microsoft.com/office/powerpoint/2010/main" val="80528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12877089"/>
              </p:ext>
            </p:extLst>
          </p:nvPr>
        </p:nvGraphicFramePr>
        <p:xfrm>
          <a:off x="1523999" y="705646"/>
          <a:ext cx="6272765" cy="5292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DEE55E8-F8E4-4D77-BFDC-EB91F184E052}" type="slidenum">
              <a:rPr lang="en-US" smtClean="0"/>
              <a:pPr/>
              <a:t>5</a:t>
            </a:fld>
            <a:endParaRPr lang="en-US"/>
          </a:p>
        </p:txBody>
      </p:sp>
    </p:spTree>
    <p:extLst>
      <p:ext uri="{BB962C8B-B14F-4D97-AF65-F5344CB8AC3E}">
        <p14:creationId xmlns:p14="http://schemas.microsoft.com/office/powerpoint/2010/main" val="3042669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313" y="4406901"/>
            <a:ext cx="7772400" cy="1362075"/>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b="1" dirty="0"/>
              <a:t>VI. ASSURANCE OF LEARNING: FORMULATING AND MEASURING </a:t>
            </a:r>
            <a:r>
              <a:rPr lang="en-US" b="1"/>
              <a:t>LEARNING OUTCOMES</a:t>
            </a:r>
            <a:endParaRPr lang="en-US" b="1" dirty="0"/>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50</a:t>
            </a:fld>
            <a:endParaRPr lang="en-US"/>
          </a:p>
        </p:txBody>
      </p:sp>
    </p:spTree>
    <p:extLst>
      <p:ext uri="{BB962C8B-B14F-4D97-AF65-F5344CB8AC3E}">
        <p14:creationId xmlns:p14="http://schemas.microsoft.com/office/powerpoint/2010/main" val="2505867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8" y="333253"/>
            <a:ext cx="8229600" cy="585053"/>
          </a:xfrm>
        </p:spPr>
        <p:txBody>
          <a:bodyPr>
            <a:noAutofit/>
          </a:bodyPr>
          <a:lstStyle/>
          <a:p>
            <a:r>
              <a:rPr lang="en-US" sz="3200" b="1" dirty="0"/>
              <a:t>ACCOUNTING CURRICULA </a:t>
            </a:r>
            <a:br>
              <a:rPr lang="en-US" sz="3200" b="1" dirty="0"/>
            </a:br>
            <a:r>
              <a:rPr lang="en-US" sz="2400" dirty="0"/>
              <a:t>(AACSB Accounting  Standards 2018) </a:t>
            </a:r>
            <a:endParaRPr lang="en-US" sz="3200" b="1" dirty="0"/>
          </a:p>
        </p:txBody>
      </p:sp>
      <p:sp>
        <p:nvSpPr>
          <p:cNvPr id="3" name="Content Placeholder 2"/>
          <p:cNvSpPr>
            <a:spLocks noGrp="1"/>
          </p:cNvSpPr>
          <p:nvPr>
            <p:ph idx="1"/>
          </p:nvPr>
        </p:nvSpPr>
        <p:spPr>
          <a:xfrm>
            <a:off x="723229" y="1922885"/>
            <a:ext cx="7787730" cy="4203279"/>
          </a:xfrm>
        </p:spPr>
        <p:txBody>
          <a:bodyPr>
            <a:normAutofit/>
          </a:bodyPr>
          <a:lstStyle/>
          <a:p>
            <a:r>
              <a:rPr lang="en-US" dirty="0"/>
              <a:t>Curriculum is appropriate to professional expectations and requirements for each accounting degree program. </a:t>
            </a:r>
            <a:r>
              <a:rPr lang="en-US" dirty="0">
                <a:sym typeface="Wingdings"/>
              </a:rPr>
              <a:t> </a:t>
            </a:r>
            <a:r>
              <a:rPr lang="en-US" i="1" dirty="0">
                <a:sym typeface="Wingdings"/>
              </a:rPr>
              <a:t>Relevance</a:t>
            </a:r>
            <a:r>
              <a:rPr lang="en-US" i="1" dirty="0"/>
              <a:t> </a:t>
            </a:r>
          </a:p>
          <a:p>
            <a:endParaRPr lang="en-US" dirty="0"/>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51</a:t>
            </a:fld>
            <a:endParaRPr lang="en-US"/>
          </a:p>
        </p:txBody>
      </p:sp>
    </p:spTree>
    <p:extLst>
      <p:ext uri="{BB962C8B-B14F-4D97-AF65-F5344CB8AC3E}">
        <p14:creationId xmlns:p14="http://schemas.microsoft.com/office/powerpoint/2010/main" val="2473113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8" y="333253"/>
            <a:ext cx="8229600" cy="585053"/>
          </a:xfrm>
        </p:spPr>
        <p:txBody>
          <a:bodyPr>
            <a:noAutofit/>
          </a:bodyPr>
          <a:lstStyle/>
          <a:p>
            <a:r>
              <a:rPr lang="en-US" sz="3200" b="1" dirty="0"/>
              <a:t>ACCOUNTING CURRICULA </a:t>
            </a:r>
            <a:br>
              <a:rPr lang="en-US" sz="3200" b="1" dirty="0"/>
            </a:br>
            <a:r>
              <a:rPr lang="en-US" sz="2400" dirty="0"/>
              <a:t>(AACSB Accounting  Standards 2018) </a:t>
            </a:r>
            <a:endParaRPr lang="en-US" sz="3200" b="1" dirty="0"/>
          </a:p>
        </p:txBody>
      </p:sp>
      <p:sp>
        <p:nvSpPr>
          <p:cNvPr id="3" name="Content Placeholder 2"/>
          <p:cNvSpPr>
            <a:spLocks noGrp="1"/>
          </p:cNvSpPr>
          <p:nvPr>
            <p:ph idx="1"/>
          </p:nvPr>
        </p:nvSpPr>
        <p:spPr>
          <a:xfrm>
            <a:off x="687950" y="1406769"/>
            <a:ext cx="7823008" cy="4719396"/>
          </a:xfrm>
        </p:spPr>
        <p:txBody>
          <a:bodyPr>
            <a:normAutofit fontScale="92500" lnSpcReduction="10000"/>
          </a:bodyPr>
          <a:lstStyle/>
          <a:p>
            <a:r>
              <a:rPr lang="en-US" dirty="0"/>
              <a:t>The accounting academic unit uses:</a:t>
            </a:r>
          </a:p>
          <a:p>
            <a:pPr lvl="1"/>
            <a:r>
              <a:rPr lang="en-US" dirty="0"/>
              <a:t> well- documented, systematic processes for determining and revising degree program learning goals; </a:t>
            </a:r>
          </a:p>
          <a:p>
            <a:pPr lvl="1"/>
            <a:endParaRPr lang="en-US" dirty="0"/>
          </a:p>
          <a:p>
            <a:pPr lvl="1"/>
            <a:r>
              <a:rPr lang="en-US" dirty="0"/>
              <a:t>designing, delivering, and improving degree program curricula to achieve learning goals; </a:t>
            </a:r>
          </a:p>
          <a:p>
            <a:pPr lvl="1"/>
            <a:endParaRPr lang="en-US" dirty="0"/>
          </a:p>
          <a:p>
            <a:pPr lvl="1"/>
            <a:r>
              <a:rPr lang="en-US" dirty="0"/>
              <a:t>and demonstrating that degree program learning goals have been met. </a:t>
            </a:r>
            <a:r>
              <a:rPr lang="en-US" dirty="0">
                <a:sym typeface="Wingdings"/>
              </a:rPr>
              <a:t> </a:t>
            </a:r>
            <a:r>
              <a:rPr lang="en-US" i="1" dirty="0">
                <a:sym typeface="Wingdings"/>
              </a:rPr>
              <a:t>Assurance of Learning System</a:t>
            </a:r>
            <a:r>
              <a:rPr lang="en-US" i="1" dirty="0"/>
              <a:t>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52</a:t>
            </a:fld>
            <a:endParaRPr lang="en-US"/>
          </a:p>
        </p:txBody>
      </p:sp>
    </p:spTree>
    <p:extLst>
      <p:ext uri="{BB962C8B-B14F-4D97-AF65-F5344CB8AC3E}">
        <p14:creationId xmlns:p14="http://schemas.microsoft.com/office/powerpoint/2010/main" val="2472399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1"/>
          </a:xfrm>
        </p:spPr>
        <p:txBody>
          <a:bodyPr>
            <a:noAutofit/>
          </a:bodyPr>
          <a:lstStyle/>
          <a:p>
            <a:r>
              <a:rPr lang="en-US" sz="3600" b="1" dirty="0"/>
              <a:t>Accounting Program Curricula</a:t>
            </a:r>
          </a:p>
        </p:txBody>
      </p:sp>
      <p:sp>
        <p:nvSpPr>
          <p:cNvPr id="3" name="Content Placeholder 2"/>
          <p:cNvSpPr>
            <a:spLocks noGrp="1"/>
          </p:cNvSpPr>
          <p:nvPr>
            <p:ph idx="1"/>
          </p:nvPr>
        </p:nvSpPr>
        <p:spPr>
          <a:xfrm>
            <a:off x="865160" y="1600201"/>
            <a:ext cx="7821640" cy="4525963"/>
          </a:xfrm>
        </p:spPr>
        <p:txBody>
          <a:bodyPr/>
          <a:lstStyle/>
          <a:p>
            <a:r>
              <a:rPr lang="en-US" dirty="0"/>
              <a:t>The curricula stems from the roles that accountants assume in society as they develop, collect, analyze, interpret, report, communicate, and ensure the integrity of financial, managerial, and other information.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53</a:t>
            </a:fld>
            <a:endParaRPr lang="en-US"/>
          </a:p>
        </p:txBody>
      </p:sp>
    </p:spTree>
    <p:extLst>
      <p:ext uri="{BB962C8B-B14F-4D97-AF65-F5344CB8AC3E}">
        <p14:creationId xmlns:p14="http://schemas.microsoft.com/office/powerpoint/2010/main" val="3418789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1"/>
          </a:xfrm>
        </p:spPr>
        <p:txBody>
          <a:bodyPr>
            <a:noAutofit/>
          </a:bodyPr>
          <a:lstStyle/>
          <a:p>
            <a:r>
              <a:rPr lang="en-US" sz="3600" b="1" dirty="0"/>
              <a:t>Assurance of Learning</a:t>
            </a:r>
          </a:p>
        </p:txBody>
      </p:sp>
      <p:sp>
        <p:nvSpPr>
          <p:cNvPr id="3" name="Content Placeholder 2"/>
          <p:cNvSpPr>
            <a:spLocks noGrp="1"/>
          </p:cNvSpPr>
          <p:nvPr>
            <p:ph idx="1"/>
          </p:nvPr>
        </p:nvSpPr>
        <p:spPr>
          <a:xfrm>
            <a:off x="846707" y="1074615"/>
            <a:ext cx="7673288" cy="5051549"/>
          </a:xfrm>
        </p:spPr>
        <p:txBody>
          <a:bodyPr>
            <a:normAutofit fontScale="85000" lnSpcReduction="20000"/>
          </a:bodyPr>
          <a:lstStyle/>
          <a:p>
            <a:r>
              <a:rPr lang="en-US" dirty="0" err="1"/>
              <a:t>AoL</a:t>
            </a:r>
            <a:r>
              <a:rPr lang="en-US" dirty="0"/>
              <a:t> refers to processes for demonstrating that students achieve learning expectations for the programs in which they participate. </a:t>
            </a:r>
          </a:p>
          <a:p>
            <a:endParaRPr lang="en-US" dirty="0"/>
          </a:p>
          <a:p>
            <a:r>
              <a:rPr lang="en-US" dirty="0"/>
              <a:t>Accounting academic units use assurance of learning to demonstrate accountability and assure external constituents, such as potential students, trustees, public officials, supporters, and accrediting organizations, that the unit meets its goals. </a:t>
            </a:r>
          </a:p>
          <a:p>
            <a:endParaRPr lang="en-US" dirty="0"/>
          </a:p>
          <a:p>
            <a:r>
              <a:rPr lang="en-US" dirty="0"/>
              <a:t>Assurance of learning also assists the academic unit and faculty members to improve programs and courses.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54</a:t>
            </a:fld>
            <a:endParaRPr lang="en-US"/>
          </a:p>
        </p:txBody>
      </p:sp>
    </p:spTree>
    <p:extLst>
      <p:ext uri="{BB962C8B-B14F-4D97-AF65-F5344CB8AC3E}">
        <p14:creationId xmlns:p14="http://schemas.microsoft.com/office/powerpoint/2010/main" val="3291261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1"/>
          </a:xfrm>
        </p:spPr>
        <p:txBody>
          <a:bodyPr>
            <a:noAutofit/>
          </a:bodyPr>
          <a:lstStyle/>
          <a:p>
            <a:r>
              <a:rPr lang="en-US" sz="3600" b="1" dirty="0"/>
              <a:t>Assurance of Learning</a:t>
            </a:r>
          </a:p>
        </p:txBody>
      </p:sp>
      <p:sp>
        <p:nvSpPr>
          <p:cNvPr id="3" name="Content Placeholder 2"/>
          <p:cNvSpPr>
            <a:spLocks noGrp="1"/>
          </p:cNvSpPr>
          <p:nvPr>
            <p:ph idx="1"/>
          </p:nvPr>
        </p:nvSpPr>
        <p:spPr>
          <a:xfrm>
            <a:off x="670310" y="1074615"/>
            <a:ext cx="7673287" cy="5051549"/>
          </a:xfrm>
        </p:spPr>
        <p:txBody>
          <a:bodyPr>
            <a:normAutofit fontScale="85000" lnSpcReduction="10000"/>
          </a:bodyPr>
          <a:lstStyle/>
          <a:p>
            <a:r>
              <a:rPr lang="en-US" dirty="0"/>
              <a:t>By measuring learning, the school can evaluate </a:t>
            </a:r>
          </a:p>
          <a:p>
            <a:pPr lvl="1"/>
            <a:r>
              <a:rPr lang="en-US" dirty="0"/>
              <a:t>its students’ success at achieving learning goals, </a:t>
            </a:r>
          </a:p>
          <a:p>
            <a:pPr lvl="1"/>
            <a:r>
              <a:rPr lang="en-US" dirty="0"/>
              <a:t>use the measures to plan improvement efforts, </a:t>
            </a:r>
          </a:p>
          <a:p>
            <a:pPr lvl="1"/>
            <a:r>
              <a:rPr lang="en-US" dirty="0"/>
              <a:t>and (depending on the type of measures) provide feedback and guidance for individual students. </a:t>
            </a:r>
          </a:p>
          <a:p>
            <a:endParaRPr lang="en-US" dirty="0"/>
          </a:p>
          <a:p>
            <a:r>
              <a:rPr lang="en-US" dirty="0"/>
              <a:t>For assurance of learning purposes, AACSB accounting accreditation is concerned with broad learning goals for each degree program, rather than detailed learning goals by course or topic, which must be the responsibility of individual faculty members.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55</a:t>
            </a:fld>
            <a:endParaRPr lang="en-US"/>
          </a:p>
        </p:txBody>
      </p:sp>
    </p:spTree>
    <p:extLst>
      <p:ext uri="{BB962C8B-B14F-4D97-AF65-F5344CB8AC3E}">
        <p14:creationId xmlns:p14="http://schemas.microsoft.com/office/powerpoint/2010/main" val="3613929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1"/>
          </a:xfrm>
        </p:spPr>
        <p:txBody>
          <a:bodyPr>
            <a:noAutofit/>
          </a:bodyPr>
          <a:lstStyle/>
          <a:p>
            <a:r>
              <a:rPr lang="en-US" sz="3600" b="1" dirty="0"/>
              <a:t>Curricula Management</a:t>
            </a:r>
          </a:p>
        </p:txBody>
      </p:sp>
      <p:sp>
        <p:nvSpPr>
          <p:cNvPr id="3" name="Content Placeholder 2"/>
          <p:cNvSpPr>
            <a:spLocks noGrp="1"/>
          </p:cNvSpPr>
          <p:nvPr>
            <p:ph idx="1"/>
          </p:nvPr>
        </p:nvSpPr>
        <p:spPr>
          <a:xfrm>
            <a:off x="635030" y="1481857"/>
            <a:ext cx="7884963" cy="4644307"/>
          </a:xfrm>
        </p:spPr>
        <p:txBody>
          <a:bodyPr>
            <a:normAutofit/>
          </a:bodyPr>
          <a:lstStyle/>
          <a:p>
            <a:r>
              <a:rPr lang="en-US" sz="2800" dirty="0"/>
              <a:t>Curricula management refers to the academic unit’s processes and organization for development, design, and implementation of each degree program’s structure, organization, content, assessment of outcomes, pedagogy, etc.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56</a:t>
            </a:fld>
            <a:endParaRPr lang="en-US"/>
          </a:p>
        </p:txBody>
      </p:sp>
    </p:spTree>
    <p:extLst>
      <p:ext uri="{BB962C8B-B14F-4D97-AF65-F5344CB8AC3E}">
        <p14:creationId xmlns:p14="http://schemas.microsoft.com/office/powerpoint/2010/main" val="2543281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1"/>
          </a:xfrm>
        </p:spPr>
        <p:txBody>
          <a:bodyPr>
            <a:noAutofit/>
          </a:bodyPr>
          <a:lstStyle/>
          <a:p>
            <a:r>
              <a:rPr lang="en-US" sz="3600" b="1" dirty="0"/>
              <a:t>Curricula Management</a:t>
            </a:r>
          </a:p>
        </p:txBody>
      </p:sp>
      <p:sp>
        <p:nvSpPr>
          <p:cNvPr id="3" name="Content Placeholder 2"/>
          <p:cNvSpPr>
            <a:spLocks noGrp="1"/>
          </p:cNvSpPr>
          <p:nvPr>
            <p:ph idx="1"/>
          </p:nvPr>
        </p:nvSpPr>
        <p:spPr>
          <a:xfrm>
            <a:off x="635030" y="1199599"/>
            <a:ext cx="7884963" cy="4926565"/>
          </a:xfrm>
        </p:spPr>
        <p:txBody>
          <a:bodyPr>
            <a:normAutofit/>
          </a:bodyPr>
          <a:lstStyle/>
          <a:p>
            <a:r>
              <a:rPr lang="en-US" sz="2800" dirty="0"/>
              <a:t>Curricula management </a:t>
            </a:r>
          </a:p>
          <a:p>
            <a:pPr lvl="1"/>
            <a:r>
              <a:rPr lang="en-US" dirty="0"/>
              <a:t>captures input from key business school and accounting academic unit stakeholders and </a:t>
            </a:r>
          </a:p>
          <a:p>
            <a:pPr lvl="1"/>
            <a:r>
              <a:rPr lang="en-US" dirty="0"/>
              <a:t>is influenced by </a:t>
            </a:r>
          </a:p>
          <a:p>
            <a:pPr lvl="2"/>
            <a:r>
              <a:rPr lang="en-US" dirty="0"/>
              <a:t>assurance of learning results, </a:t>
            </a:r>
          </a:p>
          <a:p>
            <a:pPr lvl="2"/>
            <a:r>
              <a:rPr lang="en-US" dirty="0"/>
              <a:t>new developments in business practices and issues, </a:t>
            </a:r>
          </a:p>
          <a:p>
            <a:pPr lvl="2"/>
            <a:r>
              <a:rPr lang="en-US" dirty="0"/>
              <a:t>revision of mission and strategy that relate to new areas of instruction, etc. </a:t>
            </a:r>
            <a:endParaRPr lang="en-US" dirty="0">
              <a:effectLst/>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57</a:t>
            </a:fld>
            <a:endParaRPr lang="en-US"/>
          </a:p>
        </p:txBody>
      </p:sp>
    </p:spTree>
    <p:extLst>
      <p:ext uri="{BB962C8B-B14F-4D97-AF65-F5344CB8AC3E}">
        <p14:creationId xmlns:p14="http://schemas.microsoft.com/office/powerpoint/2010/main" val="2111543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09"/>
            <a:ext cx="8229600" cy="487361"/>
          </a:xfrm>
        </p:spPr>
        <p:txBody>
          <a:bodyPr>
            <a:noAutofit/>
          </a:bodyPr>
          <a:lstStyle/>
          <a:p>
            <a:r>
              <a:rPr lang="en-US" sz="3600" b="1" dirty="0"/>
              <a:t>Accounting Curriculum Content</a:t>
            </a:r>
          </a:p>
        </p:txBody>
      </p:sp>
      <p:sp>
        <p:nvSpPr>
          <p:cNvPr id="3" name="Content Placeholder 2"/>
          <p:cNvSpPr>
            <a:spLocks noGrp="1"/>
          </p:cNvSpPr>
          <p:nvPr>
            <p:ph idx="1"/>
          </p:nvPr>
        </p:nvSpPr>
        <p:spPr>
          <a:xfrm>
            <a:off x="920382" y="1203450"/>
            <a:ext cx="7766418" cy="5051549"/>
          </a:xfrm>
        </p:spPr>
        <p:txBody>
          <a:bodyPr>
            <a:normAutofit fontScale="92500" lnSpcReduction="20000"/>
          </a:bodyPr>
          <a:lstStyle/>
          <a:p>
            <a:pPr marL="514350" indent="-514350">
              <a:buFont typeface="+mj-lt"/>
              <a:buAutoNum type="arabicPeriod"/>
            </a:pPr>
            <a:r>
              <a:rPr lang="en-US" sz="2800" dirty="0"/>
              <a:t>The ability to identify issues and develop questions, apply appropriate analyses, interpret results, and communicate conclusions. </a:t>
            </a:r>
          </a:p>
          <a:p>
            <a:pPr marL="514350" indent="-514350">
              <a:buFont typeface="+mj-lt"/>
              <a:buAutoNum type="arabicPeriod"/>
            </a:pPr>
            <a:endParaRPr lang="en-US" sz="2800" dirty="0"/>
          </a:p>
          <a:p>
            <a:pPr marL="514350" indent="-514350">
              <a:buFont typeface="+mj-lt"/>
              <a:buAutoNum type="arabicPeriod"/>
            </a:pPr>
            <a:r>
              <a:rPr lang="en-US" sz="2800" dirty="0"/>
              <a:t>The roles accountants play in society to provide and ensure the integrity of financial, managerial, and other information. </a:t>
            </a:r>
          </a:p>
          <a:p>
            <a:pPr marL="514350" indent="-514350">
              <a:buFont typeface="+mj-lt"/>
              <a:buAutoNum type="arabicPeriod"/>
            </a:pPr>
            <a:endParaRPr lang="en-US" sz="2800" dirty="0"/>
          </a:p>
          <a:p>
            <a:pPr marL="514350" indent="-514350">
              <a:buFont typeface="+mj-lt"/>
              <a:buAutoNum type="arabicPeriod"/>
            </a:pPr>
            <a:r>
              <a:rPr lang="en-US" sz="2800" dirty="0"/>
              <a:t>The ethical and regulatory environment for accountants. </a:t>
            </a:r>
          </a:p>
          <a:p>
            <a:pPr marL="514350" indent="-514350">
              <a:buFont typeface="+mj-lt"/>
              <a:buAutoNum type="arabicPeriod"/>
            </a:pPr>
            <a:endParaRPr lang="en-US" sz="2800" dirty="0"/>
          </a:p>
          <a:p>
            <a:pPr marL="514350" indent="-514350">
              <a:buFont typeface="+mj-lt"/>
              <a:buAutoNum type="arabicPeriod"/>
            </a:pPr>
            <a:r>
              <a:rPr lang="en-US" sz="2800" dirty="0"/>
              <a:t>The critical thinking and analytical skills that support professional skepticism, risk assessment, and assurance of accounting information. </a:t>
            </a:r>
          </a:p>
        </p:txBody>
      </p:sp>
      <p:sp>
        <p:nvSpPr>
          <p:cNvPr id="5" name="Slide Number Placeholder 4"/>
          <p:cNvSpPr>
            <a:spLocks noGrp="1"/>
          </p:cNvSpPr>
          <p:nvPr>
            <p:ph type="sldNum" sz="quarter" idx="12"/>
          </p:nvPr>
        </p:nvSpPr>
        <p:spPr/>
        <p:txBody>
          <a:bodyPr/>
          <a:lstStyle/>
          <a:p>
            <a:fld id="{EDEE55E8-F8E4-4D77-BFDC-EB91F184E052}" type="slidenum">
              <a:rPr lang="en-US" smtClean="0"/>
              <a:pPr/>
              <a:t>58</a:t>
            </a:fld>
            <a:endParaRPr lang="en-US"/>
          </a:p>
        </p:txBody>
      </p:sp>
    </p:spTree>
    <p:extLst>
      <p:ext uri="{BB962C8B-B14F-4D97-AF65-F5344CB8AC3E}">
        <p14:creationId xmlns:p14="http://schemas.microsoft.com/office/powerpoint/2010/main" val="1573938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804"/>
            <a:ext cx="8229600" cy="487361"/>
          </a:xfrm>
        </p:spPr>
        <p:txBody>
          <a:bodyPr>
            <a:noAutofit/>
          </a:bodyPr>
          <a:lstStyle/>
          <a:p>
            <a:r>
              <a:rPr lang="en-US" sz="3600" b="1" dirty="0"/>
              <a:t>Accounting Curriculum Content</a:t>
            </a:r>
          </a:p>
        </p:txBody>
      </p:sp>
      <p:sp>
        <p:nvSpPr>
          <p:cNvPr id="3" name="Content Placeholder 2"/>
          <p:cNvSpPr>
            <a:spLocks noGrp="1"/>
          </p:cNvSpPr>
          <p:nvPr>
            <p:ph idx="1"/>
          </p:nvPr>
        </p:nvSpPr>
        <p:spPr>
          <a:xfrm>
            <a:off x="975604" y="1074615"/>
            <a:ext cx="7711195" cy="5051549"/>
          </a:xfrm>
        </p:spPr>
        <p:txBody>
          <a:bodyPr>
            <a:normAutofit fontScale="85000" lnSpcReduction="10000"/>
          </a:bodyPr>
          <a:lstStyle/>
          <a:p>
            <a:pPr marL="514350" indent="-514350">
              <a:buFont typeface="+mj-lt"/>
              <a:buAutoNum type="arabicPeriod" startAt="5"/>
            </a:pPr>
            <a:r>
              <a:rPr lang="en-US" sz="2800" dirty="0"/>
              <a:t>Internal controls and security. </a:t>
            </a:r>
          </a:p>
          <a:p>
            <a:pPr marL="514350" indent="-514350">
              <a:buFont typeface="+mj-lt"/>
              <a:buAutoNum type="arabicPeriod" startAt="5"/>
            </a:pPr>
            <a:endParaRPr lang="en-US" sz="2800" dirty="0"/>
          </a:p>
          <a:p>
            <a:pPr marL="514350" indent="-514350">
              <a:buFont typeface="+mj-lt"/>
              <a:buAutoNum type="arabicPeriod" startAt="5"/>
            </a:pPr>
            <a:r>
              <a:rPr lang="en-US" sz="2800" dirty="0"/>
              <a:t>Recording, analysis, and interpretation of historical and prospective financial and non-financial information. </a:t>
            </a:r>
          </a:p>
          <a:p>
            <a:pPr marL="514350" indent="-514350">
              <a:buFont typeface="+mj-lt"/>
              <a:buAutoNum type="arabicPeriod" startAt="5"/>
            </a:pPr>
            <a:endParaRPr lang="en-US" sz="2800" dirty="0"/>
          </a:p>
          <a:p>
            <a:pPr marL="514350" indent="-514350">
              <a:buFont typeface="+mj-lt"/>
              <a:buAutoNum type="arabicPeriod" startAt="5"/>
            </a:pPr>
            <a:r>
              <a:rPr lang="en-US" sz="2800" dirty="0"/>
              <a:t>Project and engagement management. </a:t>
            </a:r>
          </a:p>
          <a:p>
            <a:pPr marL="514350" indent="-514350">
              <a:buFont typeface="+mj-lt"/>
              <a:buAutoNum type="arabicPeriod" startAt="5"/>
            </a:pPr>
            <a:endParaRPr lang="en-US" sz="2800" dirty="0"/>
          </a:p>
          <a:p>
            <a:pPr marL="514350" indent="-514350">
              <a:buFont typeface="+mj-lt"/>
              <a:buAutoNum type="arabicPeriod" startAt="5"/>
            </a:pPr>
            <a:r>
              <a:rPr lang="en-US" sz="2800" dirty="0"/>
              <a:t>Tax policy, strategy, and compliance for individuals and enterprises. </a:t>
            </a:r>
          </a:p>
          <a:p>
            <a:pPr marL="514350" indent="-514350">
              <a:buFont typeface="+mj-lt"/>
              <a:buAutoNum type="arabicPeriod" startAt="5"/>
            </a:pPr>
            <a:endParaRPr lang="en-US" sz="2800" dirty="0"/>
          </a:p>
          <a:p>
            <a:pPr marL="514350" indent="-514350">
              <a:buFont typeface="+mj-lt"/>
              <a:buAutoNum type="arabicPeriod" startAt="5"/>
            </a:pPr>
            <a:r>
              <a:rPr lang="en-US" sz="2800" dirty="0"/>
              <a:t>International accounting issues and practices, including roles and responsibilities played by accountants in a global context. </a:t>
            </a:r>
            <a:endParaRPr lang="en-US" sz="2800" dirty="0">
              <a:effectLst/>
            </a:endParaRPr>
          </a:p>
        </p:txBody>
      </p:sp>
      <p:sp>
        <p:nvSpPr>
          <p:cNvPr id="5" name="Slide Number Placeholder 4"/>
          <p:cNvSpPr>
            <a:spLocks noGrp="1"/>
          </p:cNvSpPr>
          <p:nvPr>
            <p:ph type="sldNum" sz="quarter" idx="12"/>
          </p:nvPr>
        </p:nvSpPr>
        <p:spPr/>
        <p:txBody>
          <a:bodyPr/>
          <a:lstStyle/>
          <a:p>
            <a:fld id="{EDEE55E8-F8E4-4D77-BFDC-EB91F184E052}" type="slidenum">
              <a:rPr lang="en-US" smtClean="0"/>
              <a:pPr/>
              <a:t>59</a:t>
            </a:fld>
            <a:endParaRPr lang="en-US"/>
          </a:p>
        </p:txBody>
      </p:sp>
    </p:spTree>
    <p:extLst>
      <p:ext uri="{BB962C8B-B14F-4D97-AF65-F5344CB8AC3E}">
        <p14:creationId xmlns:p14="http://schemas.microsoft.com/office/powerpoint/2010/main" val="314663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0800" y="267019"/>
            <a:ext cx="8229600" cy="715962"/>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MISI DAN VISI SEBAGAI LANDASAN DALAM BERKARYA</a:t>
            </a:r>
          </a:p>
        </p:txBody>
      </p:sp>
      <p:sp>
        <p:nvSpPr>
          <p:cNvPr id="3" name="Content Placeholder 2"/>
          <p:cNvSpPr txBox="1">
            <a:spLocks/>
          </p:cNvSpPr>
          <p:nvPr/>
        </p:nvSpPr>
        <p:spPr>
          <a:xfrm>
            <a:off x="192600" y="1013145"/>
            <a:ext cx="8229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buFont typeface="Wingdings" charset="2"/>
              <a:buChar char="§"/>
            </a:pPr>
            <a:r>
              <a:rPr lang="en-US" sz="2400" b="1" dirty="0" err="1">
                <a:effectLst>
                  <a:outerShdw blurRad="38100" dist="38100" dir="2700000" algn="tl">
                    <a:srgbClr val="DDDDDD"/>
                  </a:outerShdw>
                </a:effectLst>
                <a:latin typeface="Arial" charset="0"/>
              </a:rPr>
              <a:t>Misi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organisasi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mendeskripsikan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alasan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keberadaan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atau</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eksistensi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organisasi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dan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anggotanya</a:t>
            </a:r>
            <a:endParaRPr lang="en-US" sz="2000" dirty="0">
              <a:effectLst>
                <a:outerShdw blurRad="38100" dist="38100" dir="2700000" algn="tl">
                  <a:srgbClr val="DDDDDD"/>
                </a:outerShdw>
              </a:effectLst>
              <a:latin typeface="Arial" charset="0"/>
            </a:endParaRPr>
          </a:p>
          <a:p>
            <a:pPr lvl="2">
              <a:spcBef>
                <a:spcPts val="1200"/>
              </a:spcBef>
              <a:buFont typeface="Wingdings" charset="2"/>
              <a:buChar char="§"/>
            </a:pPr>
            <a:r>
              <a:rPr lang="en-US" sz="2000" dirty="0">
                <a:effectLst>
                  <a:outerShdw blurRad="38100" dist="38100" dir="2700000" algn="tl">
                    <a:srgbClr val="DDDDDD"/>
                  </a:outerShdw>
                </a:effectLst>
                <a:latin typeface="Arial" charset="0"/>
              </a:rPr>
              <a:t>Di </a:t>
            </a:r>
            <a:r>
              <a:rPr lang="en-US" sz="2000" dirty="0" err="1">
                <a:effectLst>
                  <a:outerShdw blurRad="38100" dist="38100" dir="2700000" algn="tl">
                    <a:srgbClr val="DDDDDD"/>
                  </a:outerShdw>
                </a:effectLst>
                <a:latin typeface="Arial" charset="0"/>
              </a:rPr>
              <a:t>mana</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organisasi</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berkarya</a:t>
            </a:r>
            <a:r>
              <a:rPr lang="en-US" sz="2000" dirty="0">
                <a:effectLst>
                  <a:outerShdw blurRad="38100" dist="38100" dir="2700000" algn="tl">
                    <a:srgbClr val="DDDDDD"/>
                  </a:outerShdw>
                </a:effectLst>
                <a:latin typeface="Arial" charset="0"/>
              </a:rPr>
              <a:t>?</a:t>
            </a:r>
          </a:p>
          <a:p>
            <a:pPr lvl="2">
              <a:spcBef>
                <a:spcPts val="1200"/>
              </a:spcBef>
              <a:buFont typeface="Wingdings" charset="2"/>
              <a:buChar char="§"/>
            </a:pPr>
            <a:r>
              <a:rPr lang="en-US" sz="2000" dirty="0" err="1">
                <a:effectLst>
                  <a:outerShdw blurRad="38100" dist="38100" dir="2700000" algn="tl">
                    <a:srgbClr val="DDDDDD"/>
                  </a:outerShdw>
                </a:effectLst>
                <a:latin typeface="Arial" charset="0"/>
              </a:rPr>
              <a:t>Apa</a:t>
            </a:r>
            <a:r>
              <a:rPr lang="en-US" sz="2000" dirty="0">
                <a:effectLst>
                  <a:outerShdw blurRad="38100" dist="38100" dir="2700000" algn="tl">
                    <a:srgbClr val="DDDDDD"/>
                  </a:outerShdw>
                </a:effectLst>
                <a:latin typeface="Arial" charset="0"/>
              </a:rPr>
              <a:t> yang </a:t>
            </a:r>
            <a:r>
              <a:rPr lang="en-US" sz="2000" dirty="0" err="1">
                <a:effectLst>
                  <a:outerShdw blurRad="38100" dist="38100" dir="2700000" algn="tl">
                    <a:srgbClr val="DDDDDD"/>
                  </a:outerShdw>
                </a:effectLst>
                <a:latin typeface="Arial" charset="0"/>
              </a:rPr>
              <a:t>organisasi</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lakukan</a:t>
            </a:r>
            <a:r>
              <a:rPr lang="en-US" sz="2000" dirty="0">
                <a:effectLst>
                  <a:outerShdw blurRad="38100" dist="38100" dir="2700000" algn="tl">
                    <a:srgbClr val="DDDDDD"/>
                  </a:outerShdw>
                </a:effectLst>
                <a:latin typeface="Arial" charset="0"/>
              </a:rPr>
              <a:t>?</a:t>
            </a:r>
          </a:p>
          <a:p>
            <a:pPr lvl="2">
              <a:spcBef>
                <a:spcPts val="1200"/>
              </a:spcBef>
              <a:buFont typeface="Wingdings" charset="2"/>
              <a:buChar char="§"/>
            </a:pPr>
            <a:r>
              <a:rPr lang="en-US" sz="2000" dirty="0" err="1">
                <a:effectLst>
                  <a:outerShdw blurRad="38100" dist="38100" dir="2700000" algn="tl">
                    <a:srgbClr val="DDDDDD"/>
                  </a:outerShdw>
                </a:effectLst>
                <a:latin typeface="Arial" charset="0"/>
              </a:rPr>
              <a:t>Siapa</a:t>
            </a:r>
            <a:r>
              <a:rPr lang="en-US" sz="2000" dirty="0">
                <a:effectLst>
                  <a:outerShdw blurRad="38100" dist="38100" dir="2700000" algn="tl">
                    <a:srgbClr val="DDDDDD"/>
                  </a:outerShdw>
                </a:effectLst>
                <a:latin typeface="Arial" charset="0"/>
              </a:rPr>
              <a:t> yang  </a:t>
            </a:r>
            <a:r>
              <a:rPr lang="en-US" sz="2000" dirty="0" err="1">
                <a:effectLst>
                  <a:outerShdw blurRad="38100" dist="38100" dir="2700000" algn="tl">
                    <a:srgbClr val="DDDDDD"/>
                  </a:outerShdw>
                </a:effectLst>
                <a:latin typeface="Arial" charset="0"/>
              </a:rPr>
              <a:t>dilayani</a:t>
            </a:r>
            <a:r>
              <a:rPr lang="en-US" sz="2000" dirty="0">
                <a:effectLst>
                  <a:outerShdw blurRad="38100" dist="38100" dir="2700000" algn="tl">
                    <a:srgbClr val="DDDDDD"/>
                  </a:outerShdw>
                </a:effectLst>
                <a:latin typeface="Arial" charset="0"/>
              </a:rPr>
              <a:t>?</a:t>
            </a:r>
          </a:p>
          <a:p>
            <a:pPr lvl="2">
              <a:spcBef>
                <a:spcPts val="1200"/>
              </a:spcBef>
              <a:buFont typeface="Wingdings" charset="2"/>
              <a:buChar char="§"/>
            </a:pPr>
            <a:r>
              <a:rPr lang="en-US" sz="2000" dirty="0" err="1">
                <a:effectLst>
                  <a:outerShdw blurRad="38100" dist="38100" dir="2700000" algn="tl">
                    <a:srgbClr val="DDDDDD"/>
                  </a:outerShdw>
                </a:effectLst>
                <a:latin typeface="Arial" charset="0"/>
              </a:rPr>
              <a:t>Bagaimana</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cara</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organisasi</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berkarya</a:t>
            </a:r>
            <a:r>
              <a:rPr lang="en-US" sz="2000" dirty="0">
                <a:effectLst>
                  <a:outerShdw blurRad="38100" dist="38100" dir="2700000" algn="tl">
                    <a:srgbClr val="DDDDDD"/>
                  </a:outerShdw>
                </a:effectLst>
                <a:latin typeface="Arial" charset="0"/>
              </a:rPr>
              <a:t>? </a:t>
            </a:r>
          </a:p>
          <a:p>
            <a:pPr lvl="2">
              <a:spcBef>
                <a:spcPts val="1200"/>
              </a:spcBef>
              <a:buFont typeface="Wingdings" charset="2"/>
              <a:buChar char="§"/>
            </a:pPr>
            <a:r>
              <a:rPr lang="en-US" sz="2000" dirty="0" err="1">
                <a:effectLst>
                  <a:outerShdw blurRad="38100" dist="38100" dir="2700000" algn="tl">
                    <a:srgbClr val="DDDDDD"/>
                  </a:outerShdw>
                </a:effectLst>
                <a:latin typeface="Arial" charset="0"/>
              </a:rPr>
              <a:t>Mengapa</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organisasi</a:t>
            </a:r>
            <a:r>
              <a:rPr lang="en-US" sz="2000" dirty="0">
                <a:effectLst>
                  <a:outerShdw blurRad="38100" dist="38100" dir="2700000" algn="tl">
                    <a:srgbClr val="DDDDDD"/>
                  </a:outerShdw>
                </a:effectLst>
                <a:latin typeface="Arial" charset="0"/>
              </a:rPr>
              <a:t> </a:t>
            </a:r>
            <a:r>
              <a:rPr lang="en-US" sz="2000" dirty="0" err="1">
                <a:effectLst>
                  <a:outerShdw blurRad="38100" dist="38100" dir="2700000" algn="tl">
                    <a:srgbClr val="DDDDDD"/>
                  </a:outerShdw>
                </a:effectLst>
                <a:latin typeface="Arial" charset="0"/>
              </a:rPr>
              <a:t>ada</a:t>
            </a:r>
            <a:r>
              <a:rPr lang="en-US" sz="2000" dirty="0">
                <a:effectLst>
                  <a:outerShdw blurRad="38100" dist="38100" dir="2700000" algn="tl">
                    <a:srgbClr val="DDDDDD"/>
                  </a:outerShdw>
                </a:effectLst>
                <a:latin typeface="Arial" charset="0"/>
              </a:rPr>
              <a:t>?</a:t>
            </a:r>
          </a:p>
          <a:p>
            <a:pPr marL="914400" lvl="2" indent="0">
              <a:spcBef>
                <a:spcPts val="1200"/>
              </a:spcBef>
              <a:buNone/>
            </a:pPr>
            <a:endParaRPr lang="en-US" sz="2000" dirty="0">
              <a:effectLst>
                <a:outerShdw blurRad="38100" dist="38100" dir="2700000" algn="tl">
                  <a:srgbClr val="DDDDDD"/>
                </a:outerShdw>
              </a:effectLst>
              <a:latin typeface="Arial" charset="0"/>
            </a:endParaRPr>
          </a:p>
          <a:p>
            <a:pPr lvl="1">
              <a:spcBef>
                <a:spcPts val="1200"/>
              </a:spcBef>
              <a:buFont typeface="Wingdings" charset="2"/>
              <a:buChar char="§"/>
            </a:pPr>
            <a:r>
              <a:rPr lang="en-US" sz="2400" dirty="0" err="1">
                <a:effectLst>
                  <a:outerShdw blurRad="38100" dist="38100" dir="2700000" algn="tl">
                    <a:srgbClr val="DDDDDD"/>
                  </a:outerShdw>
                </a:effectLst>
                <a:latin typeface="Arial" charset="0"/>
              </a:rPr>
              <a:t>Misi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organisasi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mendeskripsikan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tujuan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pemangku</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kepentingan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nilai-nilai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dan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keyakinan</a:t>
            </a:r>
            <a:endParaRPr lang="en-US" sz="2400" dirty="0">
              <a:effectLst>
                <a:outerShdw blurRad="38100" dist="38100" dir="2700000" algn="tl">
                  <a:srgbClr val="DDDDDD"/>
                </a:outerShdw>
              </a:effectLst>
              <a:latin typeface="Arial" charset="0"/>
            </a:endParaRPr>
          </a:p>
          <a:p>
            <a:pPr marL="457200" lvl="1" indent="0">
              <a:spcBef>
                <a:spcPts val="1200"/>
              </a:spcBef>
              <a:buFont typeface="Arial" pitchFamily="34" charset="0"/>
              <a:buNone/>
            </a:pPr>
            <a:endParaRPr lang="en-US" b="1" dirty="0">
              <a:effectLst>
                <a:outerShdw blurRad="38100" dist="38100" dir="2700000" algn="tl">
                  <a:srgbClr val="DDDDDD"/>
                </a:outerShdw>
              </a:effectLst>
              <a:latin typeface="Arial" charset="0"/>
            </a:endParaRPr>
          </a:p>
          <a:p>
            <a:pPr lvl="1">
              <a:spcBef>
                <a:spcPts val="1200"/>
              </a:spcBef>
              <a:buFont typeface="Wingdings" charset="2"/>
              <a:buChar char="§"/>
            </a:pPr>
            <a:endParaRPr lang="en-US" dirty="0">
              <a:effectLst>
                <a:outerShdw blurRad="38100" dist="38100" dir="2700000" algn="tl">
                  <a:srgbClr val="DDDDDD"/>
                </a:outerShdw>
              </a:effectLst>
              <a:latin typeface="Arial" charset="0"/>
            </a:endParaRPr>
          </a:p>
          <a:p>
            <a:endParaRPr lang="en-US" dirty="0"/>
          </a:p>
          <a:p>
            <a:endParaRPr lang="en-US" dirty="0"/>
          </a:p>
        </p:txBody>
      </p:sp>
      <p:pic>
        <p:nvPicPr>
          <p:cNvPr id="4" name="Picture 3"/>
          <p:cNvPicPr>
            <a:picLocks noChangeAspect="1"/>
          </p:cNvPicPr>
          <p:nvPr/>
        </p:nvPicPr>
        <p:blipFill>
          <a:blip r:embed="rId2"/>
          <a:stretch>
            <a:fillRect/>
          </a:stretch>
        </p:blipFill>
        <p:spPr>
          <a:xfrm>
            <a:off x="5689790" y="2254917"/>
            <a:ext cx="2712403" cy="1808268"/>
          </a:xfrm>
          <a:prstGeom prst="rect">
            <a:avLst/>
          </a:prstGeom>
        </p:spPr>
      </p:pic>
      <p:sp>
        <p:nvSpPr>
          <p:cNvPr id="6" name="Slide Number Placeholder 5"/>
          <p:cNvSpPr>
            <a:spLocks noGrp="1"/>
          </p:cNvSpPr>
          <p:nvPr>
            <p:ph type="sldNum" sz="quarter" idx="12"/>
          </p:nvPr>
        </p:nvSpPr>
        <p:spPr/>
        <p:txBody>
          <a:bodyPr/>
          <a:lstStyle/>
          <a:p>
            <a:fld id="{EDEE55E8-F8E4-4D77-BFDC-EB91F184E052}" type="slidenum">
              <a:rPr lang="en-US" smtClean="0"/>
              <a:pPr/>
              <a:t>6</a:t>
            </a:fld>
            <a:endParaRPr lang="en-US"/>
          </a:p>
        </p:txBody>
      </p:sp>
    </p:spTree>
    <p:extLst>
      <p:ext uri="{BB962C8B-B14F-4D97-AF65-F5344CB8AC3E}">
        <p14:creationId xmlns:p14="http://schemas.microsoft.com/office/powerpoint/2010/main" val="3153488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4" y="196487"/>
            <a:ext cx="8229600" cy="799976"/>
          </a:xfrm>
        </p:spPr>
        <p:txBody>
          <a:bodyPr>
            <a:noAutofit/>
          </a:bodyPr>
          <a:lstStyle/>
          <a:p>
            <a:r>
              <a:rPr lang="en-US" sz="2800" b="1" dirty="0"/>
              <a:t>Learning Outcomes for Accounting Certificate Program </a:t>
            </a:r>
            <a:br>
              <a:rPr lang="en-US" sz="2800" b="1" dirty="0"/>
            </a:br>
            <a:r>
              <a:rPr lang="en-US" sz="2400" dirty="0"/>
              <a:t>(Oregon State University)</a:t>
            </a:r>
            <a:endParaRPr lang="en-US" sz="2400" b="1" dirty="0"/>
          </a:p>
        </p:txBody>
      </p:sp>
      <p:sp>
        <p:nvSpPr>
          <p:cNvPr id="3" name="Content Placeholder 2"/>
          <p:cNvSpPr>
            <a:spLocks noGrp="1"/>
          </p:cNvSpPr>
          <p:nvPr>
            <p:ph idx="1"/>
          </p:nvPr>
        </p:nvSpPr>
        <p:spPr>
          <a:xfrm>
            <a:off x="457200" y="1328615"/>
            <a:ext cx="8229600" cy="4797549"/>
          </a:xfrm>
        </p:spPr>
        <p:txBody>
          <a:bodyPr>
            <a:normAutofit fontScale="85000" lnSpcReduction="10000"/>
          </a:bodyPr>
          <a:lstStyle/>
          <a:p>
            <a:pPr marL="457200" indent="-457200">
              <a:buFont typeface="+mj-lt"/>
              <a:buAutoNum type="arabicPeriod"/>
            </a:pPr>
            <a:r>
              <a:rPr lang="en-US" sz="2400" dirty="0"/>
              <a:t>Each student shall understand economic and industry issues, and the role of accounting within that environment. </a:t>
            </a:r>
          </a:p>
          <a:p>
            <a:pPr marL="457200" indent="-457200">
              <a:buFont typeface="+mj-lt"/>
              <a:buAutoNum type="arabicPeriod"/>
            </a:pPr>
            <a:endParaRPr lang="en-US" sz="2400" dirty="0"/>
          </a:p>
          <a:p>
            <a:pPr marL="457200" indent="-457200">
              <a:buFont typeface="+mj-lt"/>
              <a:buAutoNum type="arabicPeriod"/>
            </a:pPr>
            <a:r>
              <a:rPr lang="en-US" sz="2400" dirty="0"/>
              <a:t>Each student shall be able to apply accounting concepts, principles, standards, and processes. </a:t>
            </a:r>
          </a:p>
          <a:p>
            <a:pPr marL="457200" indent="-457200">
              <a:buFont typeface="+mj-lt"/>
              <a:buAutoNum type="arabicPeriod"/>
            </a:pPr>
            <a:endParaRPr lang="en-US" sz="2400" dirty="0"/>
          </a:p>
          <a:p>
            <a:pPr marL="457200" indent="-457200">
              <a:buFont typeface="+mj-lt"/>
              <a:buAutoNum type="arabicPeriod"/>
            </a:pPr>
            <a:r>
              <a:rPr lang="en-US" sz="2400" dirty="0"/>
              <a:t>Each student shall demonstrate information technology skills as they apply to today's business environment to solve business problems and to communicate those solutions. </a:t>
            </a:r>
          </a:p>
          <a:p>
            <a:pPr marL="457200" indent="-457200">
              <a:buFont typeface="+mj-lt"/>
              <a:buAutoNum type="arabicPeriod"/>
            </a:pPr>
            <a:endParaRPr lang="en-US" sz="2400" dirty="0"/>
          </a:p>
          <a:p>
            <a:pPr marL="457200" indent="-457200">
              <a:buFont typeface="+mj-lt"/>
              <a:buAutoNum type="arabicPeriod"/>
            </a:pPr>
            <a:r>
              <a:rPr lang="en-US" sz="2400" dirty="0"/>
              <a:t>Each student must demonstrate intellectual capabilities by recognizing patterns in information and reaching rational conclusions. </a:t>
            </a:r>
          </a:p>
          <a:p>
            <a:pPr marL="457200" indent="-457200">
              <a:buFont typeface="+mj-lt"/>
              <a:buAutoNum type="arabicPeriod"/>
            </a:pPr>
            <a:endParaRPr lang="en-US" sz="2400" dirty="0"/>
          </a:p>
          <a:p>
            <a:pPr marL="457200" indent="-457200">
              <a:buFont typeface="+mj-lt"/>
              <a:buAutoNum type="arabicPeriod"/>
            </a:pPr>
            <a:r>
              <a:rPr lang="en-US" sz="2400" dirty="0"/>
              <a:t>Each student must demonstrate analytical skills through finding, organizing, assessing and, analyzing data appropriate to a given situation. </a:t>
            </a:r>
          </a:p>
        </p:txBody>
      </p:sp>
      <p:sp>
        <p:nvSpPr>
          <p:cNvPr id="5" name="Slide Number Placeholder 4"/>
          <p:cNvSpPr>
            <a:spLocks noGrp="1"/>
          </p:cNvSpPr>
          <p:nvPr>
            <p:ph type="sldNum" sz="quarter" idx="12"/>
          </p:nvPr>
        </p:nvSpPr>
        <p:spPr/>
        <p:txBody>
          <a:bodyPr/>
          <a:lstStyle/>
          <a:p>
            <a:fld id="{EDEE55E8-F8E4-4D77-BFDC-EB91F184E052}" type="slidenum">
              <a:rPr lang="en-US" smtClean="0"/>
              <a:pPr/>
              <a:t>60</a:t>
            </a:fld>
            <a:endParaRPr lang="en-US"/>
          </a:p>
        </p:txBody>
      </p:sp>
    </p:spTree>
    <p:extLst>
      <p:ext uri="{BB962C8B-B14F-4D97-AF65-F5344CB8AC3E}">
        <p14:creationId xmlns:p14="http://schemas.microsoft.com/office/powerpoint/2010/main" val="136966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8615"/>
            <a:ext cx="8229600" cy="4797549"/>
          </a:xfrm>
        </p:spPr>
        <p:txBody>
          <a:bodyPr>
            <a:normAutofit fontScale="92500" lnSpcReduction="20000"/>
          </a:bodyPr>
          <a:lstStyle/>
          <a:p>
            <a:pPr marL="457200" indent="-457200">
              <a:buFont typeface="+mj-lt"/>
              <a:buAutoNum type="arabicPeriod" startAt="6"/>
            </a:pPr>
            <a:r>
              <a:rPr lang="en-US" sz="2400" dirty="0"/>
              <a:t>Each student shall be able to impart the knowledge and skills listed above to provide insightful advisory judgments and recommendations regarding the accounting for and the business implications of events, conditions, circumstances, and transactions that give rise to business opportunities or problems. </a:t>
            </a:r>
          </a:p>
          <a:p>
            <a:pPr marL="457200" indent="-457200">
              <a:buFont typeface="+mj-lt"/>
              <a:buAutoNum type="arabicPeriod" startAt="6"/>
            </a:pPr>
            <a:endParaRPr lang="en-US" sz="2400" dirty="0"/>
          </a:p>
          <a:p>
            <a:pPr marL="457200" indent="-457200">
              <a:buFont typeface="+mj-lt"/>
              <a:buAutoNum type="arabicPeriod" startAt="6"/>
            </a:pPr>
            <a:r>
              <a:rPr lang="en-US" sz="2400" dirty="0"/>
              <a:t>Students shall demonstrate awareness of difficult ethical issues they will likely face and may be compelled to take controvertible actions. </a:t>
            </a:r>
          </a:p>
          <a:p>
            <a:pPr marL="457200" indent="-457200">
              <a:buFont typeface="+mj-lt"/>
              <a:buAutoNum type="arabicPeriod" startAt="6"/>
            </a:pPr>
            <a:endParaRPr lang="en-US" sz="2400" dirty="0"/>
          </a:p>
          <a:p>
            <a:pPr marL="457200" indent="-457200">
              <a:buFont typeface="+mj-lt"/>
              <a:buAutoNum type="arabicPeriod" startAt="6"/>
            </a:pPr>
            <a:r>
              <a:rPr lang="en-US" sz="2400" dirty="0"/>
              <a:t>Students shall be able to use personal and ethical frameworks to help them respond to ethical dilemmas. </a:t>
            </a:r>
          </a:p>
          <a:p>
            <a:pPr marL="457200" indent="-457200">
              <a:buFont typeface="+mj-lt"/>
              <a:buAutoNum type="arabicPeriod" startAt="6"/>
            </a:pPr>
            <a:endParaRPr lang="en-US" sz="2400" dirty="0"/>
          </a:p>
          <a:p>
            <a:pPr marL="457200" indent="-457200">
              <a:buFont typeface="+mj-lt"/>
              <a:buAutoNum type="arabicPeriod" startAt="6"/>
            </a:pPr>
            <a:r>
              <a:rPr lang="en-US" sz="2400" dirty="0"/>
              <a:t>Each student must demonstrate strong organizational skills and a capacity for responsive and timely work. </a:t>
            </a:r>
          </a:p>
        </p:txBody>
      </p:sp>
      <p:sp>
        <p:nvSpPr>
          <p:cNvPr id="5" name="Title 1"/>
          <p:cNvSpPr>
            <a:spLocks noGrp="1"/>
          </p:cNvSpPr>
          <p:nvPr>
            <p:ph type="title"/>
          </p:nvPr>
        </p:nvSpPr>
        <p:spPr>
          <a:xfrm>
            <a:off x="27364" y="196487"/>
            <a:ext cx="8229600" cy="799976"/>
          </a:xfrm>
        </p:spPr>
        <p:txBody>
          <a:bodyPr>
            <a:noAutofit/>
          </a:bodyPr>
          <a:lstStyle/>
          <a:p>
            <a:r>
              <a:rPr lang="en-US" sz="2800" b="1" dirty="0"/>
              <a:t>Learning Outcomes for Accounting Certificate Program </a:t>
            </a:r>
            <a:br>
              <a:rPr lang="en-US" sz="2800" b="1" dirty="0"/>
            </a:br>
            <a:r>
              <a:rPr lang="en-US" sz="2400" dirty="0"/>
              <a:t>(Oregon State University)</a:t>
            </a:r>
            <a:endParaRPr lang="en-US" sz="2400" b="1" dirty="0"/>
          </a:p>
        </p:txBody>
      </p:sp>
      <p:sp>
        <p:nvSpPr>
          <p:cNvPr id="4" name="Slide Number Placeholder 3"/>
          <p:cNvSpPr>
            <a:spLocks noGrp="1"/>
          </p:cNvSpPr>
          <p:nvPr>
            <p:ph type="sldNum" sz="quarter" idx="12"/>
          </p:nvPr>
        </p:nvSpPr>
        <p:spPr/>
        <p:txBody>
          <a:bodyPr/>
          <a:lstStyle/>
          <a:p>
            <a:fld id="{EDEE55E8-F8E4-4D77-BFDC-EB91F184E052}" type="slidenum">
              <a:rPr lang="en-US" smtClean="0"/>
              <a:pPr/>
              <a:t>61</a:t>
            </a:fld>
            <a:endParaRPr lang="en-US"/>
          </a:p>
        </p:txBody>
      </p:sp>
    </p:spTree>
    <p:extLst>
      <p:ext uri="{BB962C8B-B14F-4D97-AF65-F5344CB8AC3E}">
        <p14:creationId xmlns:p14="http://schemas.microsoft.com/office/powerpoint/2010/main" val="521291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7060" y="13419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t>CHECKLIST FOR WRITING LEARNING OUTCOMES</a:t>
            </a:r>
            <a:r>
              <a:rPr lang="en-US" sz="4000"/>
              <a:t> </a:t>
            </a:r>
            <a:endParaRPr lang="en-US" sz="4000" dirty="0"/>
          </a:p>
        </p:txBody>
      </p:sp>
      <p:sp>
        <p:nvSpPr>
          <p:cNvPr id="3" name="Content Placeholder 2"/>
          <p:cNvSpPr txBox="1">
            <a:spLocks/>
          </p:cNvSpPr>
          <p:nvPr/>
        </p:nvSpPr>
        <p:spPr>
          <a:xfrm>
            <a:off x="457200" y="1277193"/>
            <a:ext cx="8229600" cy="51832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IE" dirty="0"/>
              <a:t>DOES/IS THE OUTCOME</a:t>
            </a:r>
          </a:p>
          <a:p>
            <a:pPr lvl="1">
              <a:defRPr/>
            </a:pPr>
            <a:r>
              <a:rPr lang="en-IE" dirty="0"/>
              <a:t>assess what is important;</a:t>
            </a:r>
          </a:p>
          <a:p>
            <a:pPr lvl="1">
              <a:defRPr/>
            </a:pPr>
            <a:r>
              <a:rPr lang="en-IE" dirty="0"/>
              <a:t>clearly describe what the student is asked to do, using action verbs;</a:t>
            </a:r>
          </a:p>
          <a:p>
            <a:pPr lvl="1">
              <a:defRPr/>
            </a:pPr>
            <a:r>
              <a:rPr lang="en-IE" dirty="0"/>
              <a:t>ask the students to apply what they have learned by producing something;</a:t>
            </a:r>
          </a:p>
          <a:p>
            <a:pPr lvl="1">
              <a:defRPr/>
            </a:pPr>
            <a:r>
              <a:rPr lang="en-IE" dirty="0"/>
              <a:t>include a timeframe;</a:t>
            </a:r>
          </a:p>
          <a:p>
            <a:pPr lvl="1">
              <a:defRPr/>
            </a:pPr>
            <a:r>
              <a:rPr lang="en-IE" dirty="0"/>
              <a:t>specific and measurable?</a:t>
            </a:r>
            <a:endParaRPr lang="en-US" dirty="0"/>
          </a:p>
          <a:p>
            <a:pPr marL="0" indent="0">
              <a:buFont typeface="Arial" pitchFamily="34" charset="0"/>
              <a:buNone/>
            </a:pPr>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62</a:t>
            </a:fld>
            <a:endParaRPr lang="en-US"/>
          </a:p>
        </p:txBody>
      </p:sp>
    </p:spTree>
    <p:extLst>
      <p:ext uri="{BB962C8B-B14F-4D97-AF65-F5344CB8AC3E}">
        <p14:creationId xmlns:p14="http://schemas.microsoft.com/office/powerpoint/2010/main" val="163852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487"/>
            <a:ext cx="8229600" cy="535349"/>
          </a:xfrm>
        </p:spPr>
        <p:txBody>
          <a:bodyPr>
            <a:noAutofit/>
          </a:bodyPr>
          <a:lstStyle/>
          <a:p>
            <a:r>
              <a:rPr lang="en-US" sz="3200" b="1" dirty="0"/>
              <a:t>COVERT </a:t>
            </a:r>
            <a:r>
              <a:rPr lang="en-US" sz="3200" b="1" dirty="0">
                <a:sym typeface="Wingdings"/>
              </a:rPr>
              <a:t></a:t>
            </a:r>
            <a:r>
              <a:rPr lang="en-US" sz="3200" b="1" dirty="0"/>
              <a:t>OVERT OUTCOMES</a:t>
            </a:r>
            <a:endParaRPr lang="en-US" sz="3200" dirty="0"/>
          </a:p>
        </p:txBody>
      </p:sp>
      <p:sp>
        <p:nvSpPr>
          <p:cNvPr id="3" name="Content Placeholder 2"/>
          <p:cNvSpPr>
            <a:spLocks noGrp="1"/>
          </p:cNvSpPr>
          <p:nvPr>
            <p:ph idx="1"/>
          </p:nvPr>
        </p:nvSpPr>
        <p:spPr>
          <a:xfrm>
            <a:off x="762000" y="1387231"/>
            <a:ext cx="7924800" cy="4738933"/>
          </a:xfrm>
        </p:spPr>
        <p:txBody>
          <a:bodyPr/>
          <a:lstStyle/>
          <a:p>
            <a:r>
              <a:rPr lang="en-US" dirty="0"/>
              <a:t>To know </a:t>
            </a:r>
            <a:r>
              <a:rPr lang="en-US" dirty="0">
                <a:sym typeface="Wingdings"/>
              </a:rPr>
              <a:t> to summarize</a:t>
            </a:r>
          </a:p>
          <a:p>
            <a:r>
              <a:rPr lang="en-US" dirty="0">
                <a:sym typeface="Wingdings"/>
              </a:rPr>
              <a:t>To reflect  to share reflection</a:t>
            </a:r>
          </a:p>
          <a:p>
            <a:r>
              <a:rPr lang="en-US" dirty="0">
                <a:sym typeface="Wingdings"/>
              </a:rPr>
              <a:t>To think critically  to interpret, to analyze, to evaluate, to construct argument    </a:t>
            </a:r>
          </a:p>
          <a:p>
            <a:r>
              <a:rPr lang="en-US" dirty="0">
                <a:sym typeface="Wingdings"/>
              </a:rPr>
              <a:t>To understand  to apply</a:t>
            </a:r>
          </a:p>
          <a:p>
            <a:r>
              <a:rPr lang="en-US" dirty="0">
                <a:sym typeface="Wingdings"/>
              </a:rPr>
              <a:t>To appreciate  to discuss</a:t>
            </a:r>
          </a:p>
          <a:p>
            <a:endParaRPr lang="en-US" dirty="0">
              <a:sym typeface="Wingdings"/>
            </a:endParaRPr>
          </a:p>
          <a:p>
            <a:endParaRPr lang="en-US" dirty="0">
              <a:sym typeface="Wingdings"/>
            </a:endParaRPr>
          </a:p>
          <a:p>
            <a:endParaRPr lang="en-US" dirty="0">
              <a:sym typeface="Wingdings"/>
            </a:endParaRP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63</a:t>
            </a:fld>
            <a:endParaRPr lang="en-US"/>
          </a:p>
        </p:txBody>
      </p:sp>
    </p:spTree>
    <p:extLst>
      <p:ext uri="{BB962C8B-B14F-4D97-AF65-F5344CB8AC3E}">
        <p14:creationId xmlns:p14="http://schemas.microsoft.com/office/powerpoint/2010/main" val="4026726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CFE6E-6831-44CF-8DB8-772B185FB106}"/>
              </a:ext>
            </a:extLst>
          </p:cNvPr>
          <p:cNvSpPr>
            <a:spLocks noGrp="1"/>
          </p:cNvSpPr>
          <p:nvPr>
            <p:ph type="sldNum" sz="quarter" idx="12"/>
          </p:nvPr>
        </p:nvSpPr>
        <p:spPr/>
        <p:txBody>
          <a:bodyPr/>
          <a:lstStyle/>
          <a:p>
            <a:fld id="{EDEE55E8-F8E4-4D77-BFDC-EB91F184E052}" type="slidenum">
              <a:rPr lang="en-US" smtClean="0"/>
              <a:pPr/>
              <a:t>64</a:t>
            </a:fld>
            <a:endParaRPr lang="en-US"/>
          </a:p>
        </p:txBody>
      </p:sp>
      <p:pic>
        <p:nvPicPr>
          <p:cNvPr id="4" name="Picture 3">
            <a:extLst>
              <a:ext uri="{FF2B5EF4-FFF2-40B4-BE49-F238E27FC236}">
                <a16:creationId xmlns:a16="http://schemas.microsoft.com/office/drawing/2014/main" id="{E6C2934C-66D0-4675-8A6F-82BD0AC3C4D1}"/>
              </a:ext>
            </a:extLst>
          </p:cNvPr>
          <p:cNvPicPr>
            <a:picLocks noChangeAspect="1"/>
          </p:cNvPicPr>
          <p:nvPr/>
        </p:nvPicPr>
        <p:blipFill>
          <a:blip r:embed="rId2"/>
          <a:stretch>
            <a:fillRect/>
          </a:stretch>
        </p:blipFill>
        <p:spPr>
          <a:xfrm>
            <a:off x="37408" y="1230283"/>
            <a:ext cx="9051297" cy="4779819"/>
          </a:xfrm>
          <a:prstGeom prst="rect">
            <a:avLst/>
          </a:prstGeom>
        </p:spPr>
      </p:pic>
      <p:sp>
        <p:nvSpPr>
          <p:cNvPr id="5" name="Title 1">
            <a:extLst>
              <a:ext uri="{FF2B5EF4-FFF2-40B4-BE49-F238E27FC236}">
                <a16:creationId xmlns:a16="http://schemas.microsoft.com/office/drawing/2014/main" id="{50F66B1C-F70D-465A-B3DE-63F390B1F0C9}"/>
              </a:ext>
            </a:extLst>
          </p:cNvPr>
          <p:cNvSpPr txBox="1">
            <a:spLocks/>
          </p:cNvSpPr>
          <p:nvPr/>
        </p:nvSpPr>
        <p:spPr>
          <a:xfrm>
            <a:off x="457200" y="196487"/>
            <a:ext cx="8229600" cy="53534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Structure of the Observed Learning Outcomes (SOLO)</a:t>
            </a:r>
            <a:endParaRPr lang="en-US" sz="2400" dirty="0"/>
          </a:p>
        </p:txBody>
      </p:sp>
    </p:spTree>
    <p:extLst>
      <p:ext uri="{BB962C8B-B14F-4D97-AF65-F5344CB8AC3E}">
        <p14:creationId xmlns:p14="http://schemas.microsoft.com/office/powerpoint/2010/main" val="2154852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t>CATEGORY OF OUTCOMES</a:t>
            </a:r>
            <a:endParaRPr lang="en-US" sz="3600" b="1" dirty="0"/>
          </a:p>
        </p:txBody>
      </p:sp>
      <p:sp>
        <p:nvSpPr>
          <p:cNvPr id="3" name="Content Placeholder 2"/>
          <p:cNvSpPr txBox="1">
            <a:spLocks/>
          </p:cNvSpPr>
          <p:nvPr/>
        </p:nvSpPr>
        <p:spPr>
          <a:xfrm>
            <a:off x="457200" y="1600201"/>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b="1" dirty="0"/>
              <a:t>Subject specific outcomes </a:t>
            </a:r>
            <a:r>
              <a:rPr lang="en-IE" dirty="0"/>
              <a:t>– relate to subject discipline and knowledge/skills particular to it</a:t>
            </a:r>
          </a:p>
          <a:p>
            <a:endParaRPr lang="en-IE" dirty="0"/>
          </a:p>
          <a:p>
            <a:r>
              <a:rPr lang="en-IE" b="1" dirty="0"/>
              <a:t>Generic/transferable skills/competencies</a:t>
            </a:r>
            <a:r>
              <a:rPr lang="en-IE" dirty="0"/>
              <a:t> – relate to any/all disciplines </a:t>
            </a:r>
          </a:p>
          <a:p>
            <a:pPr lvl="1"/>
            <a:r>
              <a:rPr lang="en-IE" dirty="0"/>
              <a:t>teamwork </a:t>
            </a:r>
          </a:p>
          <a:p>
            <a:pPr lvl="1"/>
            <a:r>
              <a:rPr lang="en-IE" dirty="0"/>
              <a:t>problem-solving</a:t>
            </a:r>
          </a:p>
          <a:p>
            <a:pPr lvl="1"/>
            <a:r>
              <a:rPr lang="en-IE" dirty="0"/>
              <a:t>communication skills</a:t>
            </a:r>
          </a:p>
          <a:p>
            <a:pPr lvl="1"/>
            <a:r>
              <a:rPr lang="en-IE" dirty="0"/>
              <a:t>ethical reasoning</a:t>
            </a:r>
            <a:endParaRPr lang="en-US" dirty="0"/>
          </a:p>
          <a:p>
            <a:endParaRPr lang="en-IE" dirty="0"/>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65</a:t>
            </a:fld>
            <a:endParaRPr lang="en-US"/>
          </a:p>
        </p:txBody>
      </p:sp>
    </p:spTree>
    <p:extLst>
      <p:ext uri="{BB962C8B-B14F-4D97-AF65-F5344CB8AC3E}">
        <p14:creationId xmlns:p14="http://schemas.microsoft.com/office/powerpoint/2010/main" val="3666501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796" y="1035533"/>
            <a:ext cx="7080715" cy="5021384"/>
          </a:xfrm>
          <a:prstGeom prst="rect">
            <a:avLst/>
          </a:prstGeom>
        </p:spPr>
      </p:pic>
      <p:sp>
        <p:nvSpPr>
          <p:cNvPr id="4" name="Slide Number Placeholder 3"/>
          <p:cNvSpPr>
            <a:spLocks noGrp="1"/>
          </p:cNvSpPr>
          <p:nvPr>
            <p:ph type="sldNum" sz="quarter" idx="12"/>
          </p:nvPr>
        </p:nvSpPr>
        <p:spPr/>
        <p:txBody>
          <a:bodyPr/>
          <a:lstStyle/>
          <a:p>
            <a:fld id="{EDEE55E8-F8E4-4D77-BFDC-EB91F184E052}" type="slidenum">
              <a:rPr lang="en-US" smtClean="0"/>
              <a:pPr/>
              <a:t>66</a:t>
            </a:fld>
            <a:endParaRPr lang="en-US"/>
          </a:p>
        </p:txBody>
      </p:sp>
    </p:spTree>
    <p:extLst>
      <p:ext uri="{BB962C8B-B14F-4D97-AF65-F5344CB8AC3E}">
        <p14:creationId xmlns:p14="http://schemas.microsoft.com/office/powerpoint/2010/main" val="1148708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10361" y="1207476"/>
            <a:ext cx="10870252" cy="5121086"/>
            <a:chOff x="-45944" y="830684"/>
            <a:chExt cx="11364094" cy="5677514"/>
          </a:xfrm>
        </p:grpSpPr>
        <p:sp>
          <p:nvSpPr>
            <p:cNvPr id="3" name="Text Box 12"/>
            <p:cNvSpPr txBox="1">
              <a:spLocks noChangeArrowheads="1"/>
            </p:cNvSpPr>
            <p:nvPr/>
          </p:nvSpPr>
          <p:spPr bwMode="auto">
            <a:xfrm>
              <a:off x="-45944" y="5845364"/>
              <a:ext cx="1905000" cy="375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dirty="0">
                  <a:solidFill>
                    <a:srgbClr val="000090"/>
                  </a:solidFill>
                </a:rPr>
                <a:t>REMEMBERING</a:t>
              </a:r>
              <a:endParaRPr lang="es-ES" sz="1600" b="1" dirty="0">
                <a:solidFill>
                  <a:srgbClr val="000090"/>
                </a:solidFill>
              </a:endParaRPr>
            </a:p>
          </p:txBody>
        </p:sp>
        <p:sp>
          <p:nvSpPr>
            <p:cNvPr id="4" name="Text Box 13"/>
            <p:cNvSpPr txBox="1">
              <a:spLocks noChangeArrowheads="1"/>
            </p:cNvSpPr>
            <p:nvPr/>
          </p:nvSpPr>
          <p:spPr bwMode="auto">
            <a:xfrm>
              <a:off x="941690" y="4992643"/>
              <a:ext cx="1952780" cy="375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600" b="1" dirty="0">
                  <a:solidFill>
                    <a:srgbClr val="000090"/>
                  </a:solidFill>
                </a:rPr>
                <a:t>UNDERSTANDING</a:t>
              </a:r>
              <a:endParaRPr lang="es-ES" sz="1600" b="1" dirty="0">
                <a:solidFill>
                  <a:srgbClr val="000090"/>
                </a:solidFill>
              </a:endParaRPr>
            </a:p>
          </p:txBody>
        </p:sp>
        <p:sp>
          <p:nvSpPr>
            <p:cNvPr id="5" name="Text Box 14"/>
            <p:cNvSpPr txBox="1">
              <a:spLocks noChangeArrowheads="1"/>
            </p:cNvSpPr>
            <p:nvPr/>
          </p:nvSpPr>
          <p:spPr bwMode="auto">
            <a:xfrm>
              <a:off x="2608511" y="4074174"/>
              <a:ext cx="1571191" cy="375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1600" b="1" dirty="0">
                  <a:solidFill>
                    <a:srgbClr val="000090"/>
                  </a:solidFill>
                  <a:cs typeface="+mn-cs"/>
                </a:rPr>
                <a:t>APPLYING</a:t>
              </a:r>
              <a:endParaRPr lang="es-ES" sz="1600" b="1" dirty="0">
                <a:solidFill>
                  <a:srgbClr val="000090"/>
                </a:solidFill>
                <a:cs typeface="+mn-cs"/>
              </a:endParaRPr>
            </a:p>
          </p:txBody>
        </p:sp>
        <p:sp>
          <p:nvSpPr>
            <p:cNvPr id="6" name="Text Box 15"/>
            <p:cNvSpPr txBox="1">
              <a:spLocks noChangeArrowheads="1"/>
            </p:cNvSpPr>
            <p:nvPr/>
          </p:nvSpPr>
          <p:spPr bwMode="auto">
            <a:xfrm>
              <a:off x="3905915" y="3003284"/>
              <a:ext cx="1304825" cy="375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600" b="1" dirty="0">
                  <a:solidFill>
                    <a:srgbClr val="000090"/>
                  </a:solidFill>
                  <a:cs typeface="+mn-cs"/>
                </a:rPr>
                <a:t>ANALYZING</a:t>
              </a:r>
              <a:endParaRPr lang="es-ES" sz="1600" b="1" dirty="0">
                <a:solidFill>
                  <a:srgbClr val="000090"/>
                </a:solidFill>
                <a:cs typeface="+mn-cs"/>
              </a:endParaRPr>
            </a:p>
          </p:txBody>
        </p:sp>
        <p:sp>
          <p:nvSpPr>
            <p:cNvPr id="7" name="Text Box 16"/>
            <p:cNvSpPr txBox="1">
              <a:spLocks noChangeArrowheads="1"/>
            </p:cNvSpPr>
            <p:nvPr/>
          </p:nvSpPr>
          <p:spPr bwMode="auto">
            <a:xfrm>
              <a:off x="4804142" y="2033326"/>
              <a:ext cx="1462304" cy="375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600" b="1" dirty="0">
                  <a:solidFill>
                    <a:srgbClr val="000090"/>
                  </a:solidFill>
                  <a:cs typeface="+mn-cs"/>
                </a:rPr>
                <a:t>EVALUATING</a:t>
              </a:r>
              <a:endParaRPr lang="es-ES" sz="1600" b="1" dirty="0">
                <a:solidFill>
                  <a:srgbClr val="000090"/>
                </a:solidFill>
                <a:cs typeface="+mn-cs"/>
              </a:endParaRPr>
            </a:p>
          </p:txBody>
        </p:sp>
        <p:sp>
          <p:nvSpPr>
            <p:cNvPr id="8" name="Text Box 17"/>
            <p:cNvSpPr txBox="1">
              <a:spLocks noChangeArrowheads="1"/>
            </p:cNvSpPr>
            <p:nvPr/>
          </p:nvSpPr>
          <p:spPr bwMode="auto">
            <a:xfrm>
              <a:off x="6246021" y="1088086"/>
              <a:ext cx="1272864" cy="375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600" b="1" dirty="0">
                  <a:solidFill>
                    <a:srgbClr val="000090"/>
                  </a:solidFill>
                  <a:cs typeface="+mn-cs"/>
                </a:rPr>
                <a:t>CREATING</a:t>
              </a:r>
              <a:endParaRPr lang="es-ES" sz="1600" b="1" dirty="0">
                <a:solidFill>
                  <a:srgbClr val="000090"/>
                </a:solidFill>
                <a:cs typeface="+mn-cs"/>
              </a:endParaRPr>
            </a:p>
          </p:txBody>
        </p:sp>
        <p:cxnSp>
          <p:nvCxnSpPr>
            <p:cNvPr id="9" name="AutoShape 4"/>
            <p:cNvCxnSpPr>
              <a:cxnSpLocks noChangeShapeType="1"/>
            </p:cNvCxnSpPr>
            <p:nvPr/>
          </p:nvCxnSpPr>
          <p:spPr bwMode="auto">
            <a:xfrm flipV="1">
              <a:off x="1679787" y="4716884"/>
              <a:ext cx="2354262" cy="954088"/>
            </a:xfrm>
            <a:prstGeom prst="bentConnector3">
              <a:avLst>
                <a:gd name="adj1" fmla="val 49968"/>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AutoShape 5"/>
            <p:cNvCxnSpPr>
              <a:cxnSpLocks noChangeShapeType="1"/>
            </p:cNvCxnSpPr>
            <p:nvPr/>
          </p:nvCxnSpPr>
          <p:spPr bwMode="auto">
            <a:xfrm rot="16200000">
              <a:off x="3626062" y="3148434"/>
              <a:ext cx="1993900" cy="1177925"/>
            </a:xfrm>
            <a:prstGeom prst="bentConnector3">
              <a:avLst>
                <a:gd name="adj1" fmla="val 50000"/>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1" name="Group 26"/>
            <p:cNvGrpSpPr>
              <a:grpSpLocks/>
            </p:cNvGrpSpPr>
            <p:nvPr/>
          </p:nvGrpSpPr>
          <p:grpSpPr bwMode="auto">
            <a:xfrm>
              <a:off x="493924" y="830684"/>
              <a:ext cx="8001000" cy="5638800"/>
              <a:chOff x="647" y="892"/>
              <a:chExt cx="4651" cy="3236"/>
            </a:xfrm>
          </p:grpSpPr>
          <p:cxnSp>
            <p:nvCxnSpPr>
              <p:cNvPr id="12" name="AutoShape 6"/>
              <p:cNvCxnSpPr>
                <a:cxnSpLocks noChangeShapeType="1"/>
              </p:cNvCxnSpPr>
              <p:nvPr/>
            </p:nvCxnSpPr>
            <p:spPr bwMode="auto">
              <a:xfrm flipV="1">
                <a:off x="3390" y="1440"/>
                <a:ext cx="1266" cy="548"/>
              </a:xfrm>
              <a:prstGeom prst="bentConnector3">
                <a:avLst>
                  <a:gd name="adj1" fmla="val 50000"/>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AutoShape 7"/>
              <p:cNvCxnSpPr>
                <a:cxnSpLocks noChangeShapeType="1"/>
              </p:cNvCxnSpPr>
              <p:nvPr/>
            </p:nvCxnSpPr>
            <p:spPr bwMode="auto">
              <a:xfrm flipV="1">
                <a:off x="647" y="3680"/>
                <a:ext cx="1273" cy="448"/>
              </a:xfrm>
              <a:prstGeom prst="bentConnector3">
                <a:avLst>
                  <a:gd name="adj1" fmla="val 49963"/>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AutoShape 21"/>
              <p:cNvCxnSpPr>
                <a:cxnSpLocks noChangeShapeType="1"/>
              </p:cNvCxnSpPr>
              <p:nvPr/>
            </p:nvCxnSpPr>
            <p:spPr bwMode="auto">
              <a:xfrm flipV="1">
                <a:off x="4032" y="892"/>
                <a:ext cx="1266" cy="548"/>
              </a:xfrm>
              <a:prstGeom prst="bentConnector3">
                <a:avLst>
                  <a:gd name="adj1" fmla="val 53551"/>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5" name="Text Box 24"/>
            <p:cNvSpPr txBox="1">
              <a:spLocks noChangeArrowheads="1"/>
            </p:cNvSpPr>
            <p:nvPr/>
          </p:nvSpPr>
          <p:spPr bwMode="auto">
            <a:xfrm>
              <a:off x="1583400" y="5859884"/>
              <a:ext cx="7010400" cy="648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CCFF33"/>
                </a:buClr>
                <a:buSzPct val="70000"/>
                <a:defRPr/>
              </a:pPr>
              <a:r>
                <a:rPr lang="en-US" sz="1600" dirty="0">
                  <a:latin typeface="Arial" charset="0"/>
                </a:rPr>
                <a:t>choose, define, find, recall, select, show, what, where, when, how, why, which, who, relate </a:t>
              </a:r>
              <a:endParaRPr lang="es-ES" sz="1600" dirty="0"/>
            </a:p>
          </p:txBody>
        </p:sp>
        <p:sp>
          <p:nvSpPr>
            <p:cNvPr id="16" name="Text Box 25"/>
            <p:cNvSpPr txBox="1">
              <a:spLocks noChangeArrowheads="1"/>
            </p:cNvSpPr>
            <p:nvPr/>
          </p:nvSpPr>
          <p:spPr bwMode="auto">
            <a:xfrm>
              <a:off x="2969504" y="4869284"/>
              <a:ext cx="4267200" cy="921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CCFF33"/>
                </a:buClr>
                <a:buSzPct val="70000"/>
                <a:defRPr/>
              </a:pPr>
              <a:r>
                <a:rPr lang="en-US" sz="1600" dirty="0">
                  <a:latin typeface="Arial" charset="0"/>
                </a:rPr>
                <a:t>classify, explain, discuss, compare, contrast, summarize, illustrate, relate, extend</a:t>
              </a:r>
              <a:endParaRPr lang="es-ES" sz="1600" dirty="0"/>
            </a:p>
          </p:txBody>
        </p:sp>
        <p:sp>
          <p:nvSpPr>
            <p:cNvPr id="17" name="Text Box 30"/>
            <p:cNvSpPr txBox="1">
              <a:spLocks noChangeArrowheads="1"/>
            </p:cNvSpPr>
            <p:nvPr/>
          </p:nvSpPr>
          <p:spPr bwMode="auto">
            <a:xfrm>
              <a:off x="4098000" y="3878684"/>
              <a:ext cx="342900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CCFF33"/>
                </a:buClr>
                <a:buSzPct val="70000"/>
                <a:defRPr/>
              </a:pPr>
              <a:r>
                <a:rPr lang="en-US" sz="1600" dirty="0">
                  <a:latin typeface="Arial" charset="0"/>
                </a:rPr>
                <a:t>apply, develop, compute, utilize, construct, plan, utilize, solve</a:t>
              </a:r>
              <a:endParaRPr lang="es-ES" sz="1600" dirty="0"/>
            </a:p>
          </p:txBody>
        </p:sp>
        <p:sp>
          <p:nvSpPr>
            <p:cNvPr id="18" name="Text Box 31"/>
            <p:cNvSpPr txBox="1">
              <a:spLocks noChangeArrowheads="1"/>
            </p:cNvSpPr>
            <p:nvPr/>
          </p:nvSpPr>
          <p:spPr bwMode="auto">
            <a:xfrm>
              <a:off x="5331704" y="2956124"/>
              <a:ext cx="365760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CCFF33"/>
                </a:buClr>
                <a:buSzPct val="70000"/>
                <a:defRPr/>
              </a:pPr>
              <a:r>
                <a:rPr lang="en-US" sz="1600" dirty="0">
                  <a:latin typeface="Arial" charset="0"/>
                </a:rPr>
                <a:t>analyze, categorize, classify, examine, conclude, infer, simplify  </a:t>
              </a:r>
              <a:endParaRPr lang="es-ES" sz="1600" dirty="0"/>
            </a:p>
          </p:txBody>
        </p:sp>
        <p:sp>
          <p:nvSpPr>
            <p:cNvPr id="19" name="Text Box 32"/>
            <p:cNvSpPr txBox="1">
              <a:spLocks noChangeArrowheads="1"/>
            </p:cNvSpPr>
            <p:nvPr/>
          </p:nvSpPr>
          <p:spPr bwMode="auto">
            <a:xfrm>
              <a:off x="6398504" y="1889324"/>
              <a:ext cx="2743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CCFF33"/>
                </a:buClr>
                <a:buSzPct val="70000"/>
                <a:defRPr/>
              </a:pPr>
              <a:r>
                <a:rPr lang="en-US" sz="1600" dirty="0">
                  <a:latin typeface="Arial" charset="0"/>
                </a:rPr>
                <a:t>agree, appraise, assess, criticize, evaluate, judge, justify, recommend   </a:t>
              </a:r>
              <a:endParaRPr lang="es-ES" sz="1600" dirty="0"/>
            </a:p>
          </p:txBody>
        </p:sp>
        <p:sp>
          <p:nvSpPr>
            <p:cNvPr id="20" name="Text Box 33"/>
            <p:cNvSpPr txBox="1">
              <a:spLocks noChangeArrowheads="1"/>
            </p:cNvSpPr>
            <p:nvPr/>
          </p:nvSpPr>
          <p:spPr bwMode="auto">
            <a:xfrm>
              <a:off x="7548384" y="961767"/>
              <a:ext cx="1849712" cy="7666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80000"/>
                </a:lnSpc>
                <a:spcBef>
                  <a:spcPct val="20000"/>
                </a:spcBef>
                <a:buClr>
                  <a:srgbClr val="CCFF33"/>
                </a:buClr>
                <a:buSzPct val="70000"/>
                <a:defRPr/>
              </a:pPr>
              <a:r>
                <a:rPr lang="en-US" sz="1600" dirty="0">
                  <a:latin typeface="Arial" charset="0"/>
                </a:rPr>
                <a:t>build, change, create, adapt, improve, modify</a:t>
              </a:r>
            </a:p>
          </p:txBody>
        </p:sp>
        <p:sp>
          <p:nvSpPr>
            <p:cNvPr id="21" name="TextBox 20"/>
            <p:cNvSpPr txBox="1"/>
            <p:nvPr/>
          </p:nvSpPr>
          <p:spPr>
            <a:xfrm>
              <a:off x="11131502" y="2924621"/>
              <a:ext cx="186648" cy="338554"/>
            </a:xfrm>
            <a:prstGeom prst="rect">
              <a:avLst/>
            </a:prstGeom>
            <a:noFill/>
          </p:spPr>
          <p:txBody>
            <a:bodyPr wrap="none" rtlCol="0">
              <a:spAutoFit/>
            </a:bodyPr>
            <a:lstStyle/>
            <a:p>
              <a:endParaRPr lang="en-US" sz="1600" dirty="0"/>
            </a:p>
          </p:txBody>
        </p:sp>
      </p:grpSp>
      <p:sp>
        <p:nvSpPr>
          <p:cNvPr id="23" name="Rectangle 2"/>
          <p:cNvSpPr txBox="1">
            <a:spLocks noChangeArrowheads="1"/>
          </p:cNvSpPr>
          <p:nvPr/>
        </p:nvSpPr>
        <p:spPr>
          <a:xfrm>
            <a:off x="603625" y="698978"/>
            <a:ext cx="3540377" cy="13182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000" dirty="0"/>
              <a:t>LEVELS OF LEARNING: REVISED BLOOM</a:t>
            </a:r>
            <a:r>
              <a:rPr lang="ja-JP" altLang="en-US" sz="2000" dirty="0">
                <a:latin typeface="Arial"/>
              </a:rPr>
              <a:t>’</a:t>
            </a:r>
            <a:r>
              <a:rPr lang="en-US" sz="2000" dirty="0"/>
              <a:t>S TAXONOMY – </a:t>
            </a:r>
          </a:p>
          <a:p>
            <a:pPr algn="l">
              <a:defRPr/>
            </a:pPr>
            <a:r>
              <a:rPr lang="en-US" sz="2000" dirty="0"/>
              <a:t>ACTIONS AND VERBS</a:t>
            </a:r>
            <a:endParaRPr lang="es-ES" sz="2000" dirty="0"/>
          </a:p>
        </p:txBody>
      </p:sp>
      <p:sp>
        <p:nvSpPr>
          <p:cNvPr id="24" name="Slide Number Placeholder 23"/>
          <p:cNvSpPr>
            <a:spLocks noGrp="1"/>
          </p:cNvSpPr>
          <p:nvPr>
            <p:ph type="sldNum" sz="quarter" idx="12"/>
          </p:nvPr>
        </p:nvSpPr>
        <p:spPr/>
        <p:txBody>
          <a:bodyPr/>
          <a:lstStyle/>
          <a:p>
            <a:fld id="{EDEE55E8-F8E4-4D77-BFDC-EB91F184E052}" type="slidenum">
              <a:rPr lang="en-US" smtClean="0"/>
              <a:pPr/>
              <a:t>67</a:t>
            </a:fld>
            <a:endParaRPr lang="en-US"/>
          </a:p>
        </p:txBody>
      </p:sp>
    </p:spTree>
    <p:extLst>
      <p:ext uri="{BB962C8B-B14F-4D97-AF65-F5344CB8AC3E}">
        <p14:creationId xmlns:p14="http://schemas.microsoft.com/office/powerpoint/2010/main" val="2640159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t>PROFIL LULUSAN</a:t>
            </a:r>
            <a:endParaRPr lang="en-US" sz="4000" b="1" dirty="0"/>
          </a:p>
        </p:txBody>
      </p:sp>
      <p:sp>
        <p:nvSpPr>
          <p:cNvPr id="3" name="Content Placeholder 2"/>
          <p:cNvSpPr txBox="1">
            <a:spLocks/>
          </p:cNvSpPr>
          <p:nvPr/>
        </p:nvSpPr>
        <p:spPr>
          <a:xfrm>
            <a:off x="457200" y="1600201"/>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Profil lulusan</a:t>
            </a:r>
            <a:r>
              <a:rPr lang="en-US"/>
              <a:t> adalah deskripsi mengenai </a:t>
            </a:r>
            <a:r>
              <a:rPr lang="en-US" b="1"/>
              <a:t>atribut</a:t>
            </a:r>
            <a:r>
              <a:rPr lang="en-US"/>
              <a:t>  mencakup </a:t>
            </a:r>
            <a:r>
              <a:rPr lang="en-US" b="1"/>
              <a:t>pengetahuan</a:t>
            </a:r>
            <a:r>
              <a:rPr lang="en-US"/>
              <a:t>, </a:t>
            </a:r>
            <a:r>
              <a:rPr lang="en-US" b="1"/>
              <a:t>keahlian</a:t>
            </a:r>
            <a:r>
              <a:rPr lang="en-US"/>
              <a:t>, dan </a:t>
            </a:r>
            <a:r>
              <a:rPr lang="en-US" b="1"/>
              <a:t>sikap</a:t>
            </a:r>
            <a:r>
              <a:rPr lang="en-US"/>
              <a:t> – yang diperoleh lulusan dari proses pembelajaran di program studi sebagai bekal lulusan untuk menempuh studi lanjut atau bekerja di masa datang.</a:t>
            </a:r>
          </a:p>
          <a:p>
            <a:endParaRPr lang="en-US"/>
          </a:p>
          <a:p>
            <a:r>
              <a:rPr lang="en-US" b="1"/>
              <a:t>Profil lulusan</a:t>
            </a:r>
            <a:r>
              <a:rPr lang="en-US"/>
              <a:t> perlu ditulis secara eksplisit sebagai pedoman untuk merancang kurikulum, merumuskan </a:t>
            </a:r>
            <a:r>
              <a:rPr lang="en-US" b="1"/>
              <a:t>capaian pembelajaran</a:t>
            </a:r>
            <a:r>
              <a:rPr lang="en-US"/>
              <a:t>, merencanakan </a:t>
            </a:r>
            <a:r>
              <a:rPr lang="en-US" b="1"/>
              <a:t>kegiatan kuliah</a:t>
            </a:r>
            <a:r>
              <a:rPr lang="en-US"/>
              <a:t>, dan melaksanakan </a:t>
            </a:r>
            <a:r>
              <a:rPr lang="en-US" b="1"/>
              <a:t>asesmen</a:t>
            </a:r>
            <a:r>
              <a:rPr lang="en-US"/>
              <a:t>.        </a:t>
            </a:r>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68</a:t>
            </a:fld>
            <a:endParaRPr lang="en-US"/>
          </a:p>
        </p:txBody>
      </p:sp>
    </p:spTree>
    <p:extLst>
      <p:ext uri="{BB962C8B-B14F-4D97-AF65-F5344CB8AC3E}">
        <p14:creationId xmlns:p14="http://schemas.microsoft.com/office/powerpoint/2010/main" val="712927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665"/>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t>PROFIL LULUSAN </a:t>
            </a:r>
            <a:br>
              <a:rPr lang="en-US" sz="3200" b="1"/>
            </a:br>
            <a:r>
              <a:rPr lang="en-US" sz="2400"/>
              <a:t>(LEVEL KUALIFIKASI</a:t>
            </a:r>
            <a:endParaRPr lang="en-US" sz="2400" dirty="0"/>
          </a:p>
        </p:txBody>
      </p:sp>
      <p:sp>
        <p:nvSpPr>
          <p:cNvPr id="3" name="Content Placeholder 2"/>
          <p:cNvSpPr txBox="1">
            <a:spLocks/>
          </p:cNvSpPr>
          <p:nvPr/>
        </p:nvSpPr>
        <p:spPr>
          <a:xfrm>
            <a:off x="457200" y="1358369"/>
            <a:ext cx="8229600" cy="490424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Beberapa pilihan frasa untuk menuliskan profil lulusan.</a:t>
            </a:r>
          </a:p>
          <a:p>
            <a:endParaRPr lang="en-US"/>
          </a:p>
          <a:p>
            <a:pPr lvl="1"/>
            <a:r>
              <a:rPr lang="en-US"/>
              <a:t>Setelah berhasil menyelesaikan program studi X, lulusan akan mampu melakukan …</a:t>
            </a:r>
          </a:p>
          <a:p>
            <a:pPr lvl="1"/>
            <a:endParaRPr lang="en-US"/>
          </a:p>
          <a:p>
            <a:pPr lvl="1"/>
            <a:r>
              <a:rPr lang="en-US"/>
              <a:t>Lulusan program studi X memiliki keunggulan dalam …</a:t>
            </a:r>
          </a:p>
          <a:p>
            <a:pPr lvl="1"/>
            <a:endParaRPr lang="en-US"/>
          </a:p>
          <a:p>
            <a:pPr lvl="1"/>
            <a:r>
              <a:rPr lang="en-US"/>
              <a:t>Lulusan program studi X dengan konsentrasi/spesialisasi di bidang Y diharapkan mampu …</a:t>
            </a:r>
          </a:p>
          <a:p>
            <a:pPr lvl="1"/>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69</a:t>
            </a:fld>
            <a:endParaRPr lang="en-US"/>
          </a:p>
        </p:txBody>
      </p:sp>
    </p:spTree>
    <p:extLst>
      <p:ext uri="{BB962C8B-B14F-4D97-AF65-F5344CB8AC3E}">
        <p14:creationId xmlns:p14="http://schemas.microsoft.com/office/powerpoint/2010/main" val="174777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5960" y="1844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VISI</a:t>
            </a:r>
          </a:p>
        </p:txBody>
      </p:sp>
      <p:sp>
        <p:nvSpPr>
          <p:cNvPr id="3" name="Content Placeholder 2"/>
          <p:cNvSpPr txBox="1">
            <a:spLocks/>
          </p:cNvSpPr>
          <p:nvPr/>
        </p:nvSpPr>
        <p:spPr>
          <a:xfrm>
            <a:off x="615959" y="1327450"/>
            <a:ext cx="7497497" cy="43095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Font typeface="Wingdings" charset="2"/>
              <a:buChar char="§"/>
            </a:pPr>
            <a:r>
              <a:rPr lang="en-US" sz="2800" b="1" dirty="0" err="1">
                <a:effectLst>
                  <a:outerShdw blurRad="38100" dist="38100" dir="2700000" algn="tl">
                    <a:srgbClr val="DDDDDD"/>
                  </a:outerShdw>
                </a:effectLst>
                <a:latin typeface="Arial" charset="0"/>
              </a:rPr>
              <a:t>Visi</a:t>
            </a:r>
            <a:r>
              <a:rPr lang="en-US" sz="2800" b="1" dirty="0">
                <a:effectLst>
                  <a:outerShdw blurRad="38100" dist="38100" dir="2700000" algn="tl">
                    <a:srgbClr val="DDDDDD"/>
                  </a:outerShdw>
                </a:effectLst>
                <a:latin typeface="Arial" charset="0"/>
              </a:rPr>
              <a:t> </a:t>
            </a:r>
            <a:r>
              <a:rPr lang="en-US" sz="2800" dirty="0" err="1">
                <a:effectLst>
                  <a:outerShdw blurRad="38100" dist="38100" dir="2700000" algn="tl">
                    <a:srgbClr val="DDDDDD"/>
                  </a:outerShdw>
                </a:effectLst>
                <a:latin typeface="Arial" charset="0"/>
              </a:rPr>
              <a:t>menggambarkan</a:t>
            </a:r>
            <a:r>
              <a:rPr lang="en-US" sz="2800" dirty="0">
                <a:effectLst>
                  <a:outerShdw blurRad="38100" dist="38100" dir="2700000" algn="tl">
                    <a:srgbClr val="DDDDDD"/>
                  </a:outerShdw>
                </a:effectLst>
                <a:latin typeface="Arial" charset="0"/>
              </a:rPr>
              <a:t> </a:t>
            </a:r>
            <a:r>
              <a:rPr lang="en-US" sz="2800" dirty="0" err="1">
                <a:effectLst>
                  <a:outerShdw blurRad="38100" dist="38100" dir="2700000" algn="tl">
                    <a:srgbClr val="DDDDDD"/>
                  </a:outerShdw>
                </a:effectLst>
                <a:latin typeface="Arial" charset="0"/>
              </a:rPr>
              <a:t>aspirasi</a:t>
            </a:r>
            <a:r>
              <a:rPr lang="en-US" sz="2800" dirty="0">
                <a:effectLst>
                  <a:outerShdw blurRad="38100" dist="38100" dir="2700000" algn="tl">
                    <a:srgbClr val="DDDDDD"/>
                  </a:outerShdw>
                </a:effectLst>
                <a:latin typeface="Arial" charset="0"/>
              </a:rPr>
              <a:t> </a:t>
            </a:r>
            <a:r>
              <a:rPr lang="en-US" sz="2800" dirty="0" err="1">
                <a:effectLst>
                  <a:outerShdw blurRad="38100" dist="38100" dir="2700000" algn="tl">
                    <a:srgbClr val="DDDDDD"/>
                  </a:outerShdw>
                </a:effectLst>
                <a:latin typeface="Arial" charset="0"/>
              </a:rPr>
              <a:t>organisasi</a:t>
            </a:r>
            <a:r>
              <a:rPr lang="en-US" sz="2800" dirty="0">
                <a:effectLst>
                  <a:outerShdw blurRad="38100" dist="38100" dir="2700000" algn="tl">
                    <a:srgbClr val="DDDDDD"/>
                  </a:outerShdw>
                </a:effectLst>
                <a:latin typeface="Arial" charset="0"/>
              </a:rPr>
              <a:t> di </a:t>
            </a:r>
            <a:r>
              <a:rPr lang="en-US" sz="2800" dirty="0" err="1">
                <a:effectLst>
                  <a:outerShdw blurRad="38100" dist="38100" dir="2700000" algn="tl">
                    <a:srgbClr val="DDDDDD"/>
                  </a:outerShdw>
                </a:effectLst>
                <a:latin typeface="Arial" charset="0"/>
              </a:rPr>
              <a:t>masa</a:t>
            </a:r>
            <a:r>
              <a:rPr lang="en-US" sz="2800" dirty="0">
                <a:effectLst>
                  <a:outerShdw blurRad="38100" dist="38100" dir="2700000" algn="tl">
                    <a:srgbClr val="DDDDDD"/>
                  </a:outerShdw>
                </a:effectLst>
                <a:latin typeface="Arial" charset="0"/>
              </a:rPr>
              <a:t> </a:t>
            </a:r>
            <a:r>
              <a:rPr lang="en-US" sz="2800" dirty="0" err="1">
                <a:effectLst>
                  <a:outerShdw blurRad="38100" dist="38100" dir="2700000" algn="tl">
                    <a:srgbClr val="DDDDDD"/>
                  </a:outerShdw>
                </a:effectLst>
                <a:latin typeface="Arial" charset="0"/>
              </a:rPr>
              <a:t>depan</a:t>
            </a:r>
            <a:endParaRPr lang="en-US" sz="2800" dirty="0">
              <a:effectLst>
                <a:outerShdw blurRad="38100" dist="38100" dir="2700000" algn="tl">
                  <a:srgbClr val="DDDDDD"/>
                </a:outerShdw>
              </a:effectLst>
              <a:latin typeface="Arial" charset="0"/>
            </a:endParaRPr>
          </a:p>
          <a:p>
            <a:pPr lvl="1">
              <a:spcBef>
                <a:spcPts val="1200"/>
              </a:spcBef>
              <a:buFont typeface="Wingdings" charset="2"/>
              <a:buChar char="§"/>
            </a:pPr>
            <a:r>
              <a:rPr lang="en-US" sz="2400" dirty="0" err="1">
                <a:effectLst>
                  <a:outerShdw blurRad="38100" dist="38100" dir="2700000" algn="tl">
                    <a:srgbClr val="DDDDDD"/>
                  </a:outerShdw>
                </a:effectLst>
                <a:latin typeface="Arial" charset="0"/>
              </a:rPr>
              <a:t>Ke</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mana</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organisasi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akan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menuju</a:t>
            </a:r>
            <a:r>
              <a:rPr lang="en-US" sz="2400" dirty="0">
                <a:effectLst>
                  <a:outerShdw blurRad="38100" dist="38100" dir="2700000" algn="tl">
                    <a:srgbClr val="DDDDDD"/>
                  </a:outerShdw>
                </a:effectLst>
                <a:latin typeface="Arial" charset="0"/>
              </a:rPr>
              <a:t>?</a:t>
            </a:r>
          </a:p>
          <a:p>
            <a:pPr lvl="1">
              <a:spcBef>
                <a:spcPts val="1200"/>
              </a:spcBef>
              <a:buFont typeface="Wingdings" charset="2"/>
              <a:buChar char="§"/>
            </a:pPr>
            <a:r>
              <a:rPr lang="en-US" sz="2400" dirty="0" err="1">
                <a:effectLst>
                  <a:outerShdw blurRad="38100" dist="38100" dir="2700000" algn="tl">
                    <a:srgbClr val="DDDDDD"/>
                  </a:outerShdw>
                </a:effectLst>
                <a:latin typeface="Arial" charset="0"/>
              </a:rPr>
              <a:t>Menjadi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seperti</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apa</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organisasi</a:t>
            </a:r>
            <a:r>
              <a:rPr lang="en-US" sz="2400" dirty="0">
                <a:effectLst>
                  <a:outerShdw blurRad="38100" dist="38100" dir="2700000" algn="tl">
                    <a:srgbClr val="DDDDDD"/>
                  </a:outerShdw>
                </a:effectLst>
                <a:latin typeface="Arial" charset="0"/>
              </a:rPr>
              <a:t> di </a:t>
            </a:r>
            <a:r>
              <a:rPr lang="en-US" sz="2400" dirty="0" err="1">
                <a:effectLst>
                  <a:outerShdw blurRad="38100" dist="38100" dir="2700000" algn="tl">
                    <a:srgbClr val="DDDDDD"/>
                  </a:outerShdw>
                </a:effectLst>
                <a:latin typeface="Arial" charset="0"/>
              </a:rPr>
              <a:t>masa</a:t>
            </a:r>
            <a:r>
              <a:rPr lang="en-US" sz="2400" dirty="0">
                <a:effectLst>
                  <a:outerShdw blurRad="38100" dist="38100" dir="2700000" algn="tl">
                    <a:srgbClr val="DDDDDD"/>
                  </a:outerShdw>
                </a:effectLst>
                <a:latin typeface="Arial" charset="0"/>
              </a:rPr>
              <a:t> yang </a:t>
            </a:r>
            <a:r>
              <a:rPr lang="en-US" sz="2400" dirty="0" err="1">
                <a:effectLst>
                  <a:outerShdw blurRad="38100" dist="38100" dir="2700000" algn="tl">
                    <a:srgbClr val="DDDDDD"/>
                  </a:outerShdw>
                </a:effectLst>
                <a:latin typeface="Arial" charset="0"/>
              </a:rPr>
              <a:t>akan</a:t>
            </a:r>
            <a:r>
              <a:rPr lang="en-US" sz="2400" dirty="0">
                <a:effectLst>
                  <a:outerShdw blurRad="38100" dist="38100" dir="2700000" algn="tl">
                    <a:srgbClr val="DDDDDD"/>
                  </a:outerShdw>
                </a:effectLst>
                <a:latin typeface="Arial" charset="0"/>
              </a:rPr>
              <a:t> </a:t>
            </a:r>
            <a:r>
              <a:rPr lang="en-US" sz="2400" dirty="0" err="1">
                <a:effectLst>
                  <a:outerShdw blurRad="38100" dist="38100" dir="2700000" algn="tl">
                    <a:srgbClr val="DDDDDD"/>
                  </a:outerShdw>
                </a:effectLst>
                <a:latin typeface="Arial" charset="0"/>
              </a:rPr>
              <a:t>datang</a:t>
            </a:r>
            <a:r>
              <a:rPr lang="en-US" sz="2400" dirty="0">
                <a:effectLst>
                  <a:outerShdw blurRad="38100" dist="38100" dir="2700000" algn="tl">
                    <a:srgbClr val="DDDDDD"/>
                  </a:outerShdw>
                </a:effectLst>
                <a:latin typeface="Arial" charset="0"/>
              </a:rPr>
              <a:t>?</a:t>
            </a:r>
          </a:p>
          <a:p>
            <a:pPr lvl="1">
              <a:spcBef>
                <a:spcPts val="1200"/>
              </a:spcBef>
              <a:buFont typeface="Wingdings" charset="2"/>
              <a:buChar char="§"/>
            </a:pPr>
            <a:endParaRPr lang="en-US" dirty="0">
              <a:effectLst>
                <a:outerShdw blurRad="38100" dist="38100" dir="2700000" algn="tl">
                  <a:srgbClr val="DDDDDD"/>
                </a:outerShdw>
              </a:effectLst>
              <a:latin typeface="Arial" charset="0"/>
            </a:endParaRPr>
          </a:p>
          <a:p>
            <a:pPr lvl="1">
              <a:spcBef>
                <a:spcPts val="1200"/>
              </a:spcBef>
              <a:buFont typeface="Wingdings" charset="2"/>
              <a:buChar char="§"/>
            </a:pPr>
            <a:endParaRPr lang="en-US" dirty="0">
              <a:effectLst>
                <a:outerShdw blurRad="38100" dist="38100" dir="2700000" algn="tl">
                  <a:srgbClr val="DDDDDD"/>
                </a:outerShdw>
              </a:effectLst>
              <a:latin typeface="Arial" charset="0"/>
            </a:endParaRPr>
          </a:p>
          <a:p>
            <a:endParaRPr lang="en-US" dirty="0"/>
          </a:p>
          <a:p>
            <a:endParaRPr lang="en-US" dirty="0"/>
          </a:p>
        </p:txBody>
      </p:sp>
      <p:pic>
        <p:nvPicPr>
          <p:cNvPr id="4" name="Picture 3"/>
          <p:cNvPicPr>
            <a:picLocks noChangeAspect="1"/>
          </p:cNvPicPr>
          <p:nvPr/>
        </p:nvPicPr>
        <p:blipFill>
          <a:blip r:embed="rId2"/>
          <a:stretch>
            <a:fillRect/>
          </a:stretch>
        </p:blipFill>
        <p:spPr>
          <a:xfrm>
            <a:off x="5105378" y="4063893"/>
            <a:ext cx="3008079" cy="1960219"/>
          </a:xfrm>
          <a:prstGeom prst="rect">
            <a:avLst/>
          </a:prstGeom>
        </p:spPr>
      </p:pic>
      <p:sp>
        <p:nvSpPr>
          <p:cNvPr id="6" name="Slide Number Placeholder 5"/>
          <p:cNvSpPr>
            <a:spLocks noGrp="1"/>
          </p:cNvSpPr>
          <p:nvPr>
            <p:ph type="sldNum" sz="quarter" idx="12"/>
          </p:nvPr>
        </p:nvSpPr>
        <p:spPr/>
        <p:txBody>
          <a:bodyPr/>
          <a:lstStyle/>
          <a:p>
            <a:fld id="{EDEE55E8-F8E4-4D77-BFDC-EB91F184E052}" type="slidenum">
              <a:rPr lang="en-US" smtClean="0"/>
              <a:pPr/>
              <a:t>7</a:t>
            </a:fld>
            <a:endParaRPr lang="en-US"/>
          </a:p>
        </p:txBody>
      </p:sp>
    </p:spTree>
    <p:extLst>
      <p:ext uri="{BB962C8B-B14F-4D97-AF65-F5344CB8AC3E}">
        <p14:creationId xmlns:p14="http://schemas.microsoft.com/office/powerpoint/2010/main" val="733236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19177"/>
          </a:xfrm>
        </p:spPr>
        <p:txBody>
          <a:bodyPr>
            <a:normAutofit fontScale="90000"/>
          </a:bodyPr>
          <a:lstStyle/>
          <a:p>
            <a:r>
              <a:rPr lang="en-US" b="1" dirty="0"/>
              <a:t>PROGRAM OUTCOMES</a:t>
            </a:r>
          </a:p>
        </p:txBody>
      </p:sp>
      <p:sp>
        <p:nvSpPr>
          <p:cNvPr id="3" name="Content Placeholder 2"/>
          <p:cNvSpPr>
            <a:spLocks noGrp="1"/>
          </p:cNvSpPr>
          <p:nvPr>
            <p:ph idx="1"/>
          </p:nvPr>
        </p:nvSpPr>
        <p:spPr>
          <a:xfrm>
            <a:off x="457200" y="1484923"/>
            <a:ext cx="8229600" cy="4842922"/>
          </a:xfrm>
        </p:spPr>
        <p:txBody>
          <a:bodyPr>
            <a:normAutofit/>
          </a:bodyPr>
          <a:lstStyle/>
          <a:p>
            <a:r>
              <a:rPr lang="en-US" dirty="0"/>
              <a:t>Program outcomes are statements of what faculty expect graduates should be able to do after completing their programs of study. </a:t>
            </a:r>
          </a:p>
          <a:p>
            <a:endParaRPr lang="en-US" dirty="0"/>
          </a:p>
          <a:p>
            <a:r>
              <a:rPr lang="en-US" dirty="0"/>
              <a:t>These statements should be written in specific, demonstrable (measurable), and student-centered terms.</a:t>
            </a:r>
          </a:p>
        </p:txBody>
      </p:sp>
      <p:sp>
        <p:nvSpPr>
          <p:cNvPr id="5" name="Slide Number Placeholder 4"/>
          <p:cNvSpPr>
            <a:spLocks noGrp="1"/>
          </p:cNvSpPr>
          <p:nvPr>
            <p:ph type="sldNum" sz="quarter" idx="12"/>
          </p:nvPr>
        </p:nvSpPr>
        <p:spPr/>
        <p:txBody>
          <a:bodyPr/>
          <a:lstStyle/>
          <a:p>
            <a:fld id="{EDEE55E8-F8E4-4D77-BFDC-EB91F184E052}" type="slidenum">
              <a:rPr lang="en-US" smtClean="0"/>
              <a:pPr/>
              <a:t>70</a:t>
            </a:fld>
            <a:endParaRPr lang="en-US"/>
          </a:p>
        </p:txBody>
      </p:sp>
    </p:spTree>
    <p:extLst>
      <p:ext uri="{BB962C8B-B14F-4D97-AF65-F5344CB8AC3E}">
        <p14:creationId xmlns:p14="http://schemas.microsoft.com/office/powerpoint/2010/main" val="829214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19177"/>
          </a:xfrm>
        </p:spPr>
        <p:txBody>
          <a:bodyPr>
            <a:noAutofit/>
          </a:bodyPr>
          <a:lstStyle/>
          <a:p>
            <a:r>
              <a:rPr lang="en-US" sz="3200" b="1" dirty="0"/>
              <a:t>EXAMPLES OF  PROGRAM OUTCOMES</a:t>
            </a:r>
          </a:p>
        </p:txBody>
      </p:sp>
      <p:sp>
        <p:nvSpPr>
          <p:cNvPr id="3" name="Content Placeholder 2"/>
          <p:cNvSpPr>
            <a:spLocks noGrp="1"/>
          </p:cNvSpPr>
          <p:nvPr>
            <p:ph idx="1"/>
          </p:nvPr>
        </p:nvSpPr>
        <p:spPr>
          <a:xfrm>
            <a:off x="457200" y="1111343"/>
            <a:ext cx="8229600" cy="5216502"/>
          </a:xfrm>
        </p:spPr>
        <p:txBody>
          <a:bodyPr>
            <a:normAutofit lnSpcReduction="10000"/>
          </a:bodyPr>
          <a:lstStyle/>
          <a:p>
            <a:r>
              <a:rPr lang="en-US" dirty="0"/>
              <a:t>Graduates of the program should be able to:</a:t>
            </a:r>
          </a:p>
          <a:p>
            <a:pPr lvl="1"/>
            <a:r>
              <a:rPr lang="en-US" dirty="0"/>
              <a:t>Identify, explain, and use economic concepts, theories, models, and data-analytic techniques.</a:t>
            </a:r>
          </a:p>
          <a:p>
            <a:pPr lvl="1"/>
            <a:endParaRPr lang="en-US" dirty="0"/>
          </a:p>
          <a:p>
            <a:pPr lvl="1"/>
            <a:r>
              <a:rPr lang="en-US" dirty="0"/>
              <a:t>Use knowledge and skills of economics, mathematics, statistics, and computing flexibly in a variety of contexts.</a:t>
            </a:r>
          </a:p>
          <a:p>
            <a:pPr lvl="1"/>
            <a:endParaRPr lang="en-US" dirty="0"/>
          </a:p>
          <a:p>
            <a:pPr lvl="1"/>
            <a:r>
              <a:rPr lang="en-US" dirty="0"/>
              <a:t>Apply economic tools to formulate positions on a wide range of social and economic problems and engage effectively in policy debates.</a:t>
            </a:r>
          </a:p>
        </p:txBody>
      </p:sp>
      <p:sp>
        <p:nvSpPr>
          <p:cNvPr id="5" name="Slide Number Placeholder 4"/>
          <p:cNvSpPr>
            <a:spLocks noGrp="1"/>
          </p:cNvSpPr>
          <p:nvPr>
            <p:ph type="sldNum" sz="quarter" idx="12"/>
          </p:nvPr>
        </p:nvSpPr>
        <p:spPr/>
        <p:txBody>
          <a:bodyPr/>
          <a:lstStyle/>
          <a:p>
            <a:fld id="{EDEE55E8-F8E4-4D77-BFDC-EB91F184E052}" type="slidenum">
              <a:rPr lang="en-US" smtClean="0"/>
              <a:pPr/>
              <a:t>71</a:t>
            </a:fld>
            <a:endParaRPr lang="en-US"/>
          </a:p>
        </p:txBody>
      </p:sp>
    </p:spTree>
    <p:extLst>
      <p:ext uri="{BB962C8B-B14F-4D97-AF65-F5344CB8AC3E}">
        <p14:creationId xmlns:p14="http://schemas.microsoft.com/office/powerpoint/2010/main" val="1221508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19177"/>
          </a:xfrm>
        </p:spPr>
        <p:txBody>
          <a:bodyPr>
            <a:noAutofit/>
          </a:bodyPr>
          <a:lstStyle/>
          <a:p>
            <a:r>
              <a:rPr lang="en-US" sz="3200" b="1" dirty="0"/>
              <a:t>EXAMPLES OF  PROGRAM OUTCOMES</a:t>
            </a:r>
          </a:p>
        </p:txBody>
      </p:sp>
      <p:sp>
        <p:nvSpPr>
          <p:cNvPr id="3" name="Content Placeholder 2"/>
          <p:cNvSpPr>
            <a:spLocks noGrp="1"/>
          </p:cNvSpPr>
          <p:nvPr>
            <p:ph idx="1"/>
          </p:nvPr>
        </p:nvSpPr>
        <p:spPr>
          <a:xfrm>
            <a:off x="457200" y="1111343"/>
            <a:ext cx="8229600" cy="5216502"/>
          </a:xfrm>
        </p:spPr>
        <p:txBody>
          <a:bodyPr>
            <a:normAutofit/>
          </a:bodyPr>
          <a:lstStyle/>
          <a:p>
            <a:r>
              <a:rPr lang="en-US" dirty="0"/>
              <a:t>Graduates of the program should be able to:</a:t>
            </a:r>
          </a:p>
          <a:p>
            <a:pPr lvl="1"/>
            <a:r>
              <a:rPr lang="en-US" dirty="0"/>
              <a:t>Use investigate skills necessary for conducting original economic research and participating effectively in project team.</a:t>
            </a:r>
          </a:p>
          <a:p>
            <a:pPr lvl="1"/>
            <a:endParaRPr lang="en-US" dirty="0"/>
          </a:p>
          <a:p>
            <a:pPr lvl="1"/>
            <a:r>
              <a:rPr lang="en-US" dirty="0"/>
              <a:t>Deliver effective presentations in which they combine visual communication design with oral arguments and/or written word.</a:t>
            </a:r>
          </a:p>
        </p:txBody>
      </p:sp>
      <p:sp>
        <p:nvSpPr>
          <p:cNvPr id="5" name="Slide Number Placeholder 4"/>
          <p:cNvSpPr>
            <a:spLocks noGrp="1"/>
          </p:cNvSpPr>
          <p:nvPr>
            <p:ph type="sldNum" sz="quarter" idx="12"/>
          </p:nvPr>
        </p:nvSpPr>
        <p:spPr/>
        <p:txBody>
          <a:bodyPr/>
          <a:lstStyle/>
          <a:p>
            <a:fld id="{EDEE55E8-F8E4-4D77-BFDC-EB91F184E052}" type="slidenum">
              <a:rPr lang="en-US" smtClean="0"/>
              <a:pPr/>
              <a:t>72</a:t>
            </a:fld>
            <a:endParaRPr lang="en-US"/>
          </a:p>
        </p:txBody>
      </p:sp>
    </p:spTree>
    <p:extLst>
      <p:ext uri="{BB962C8B-B14F-4D97-AF65-F5344CB8AC3E}">
        <p14:creationId xmlns:p14="http://schemas.microsoft.com/office/powerpoint/2010/main" val="27390562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9"/>
            <a:ext cx="8229600" cy="882058"/>
          </a:xfrm>
        </p:spPr>
        <p:txBody>
          <a:bodyPr>
            <a:normAutofit/>
          </a:bodyPr>
          <a:lstStyle/>
          <a:p>
            <a:r>
              <a:rPr lang="en-US" sz="3600" b="1" dirty="0"/>
              <a:t>LEARNING OUTCOME STATEMENTS</a:t>
            </a:r>
          </a:p>
        </p:txBody>
      </p:sp>
      <p:sp>
        <p:nvSpPr>
          <p:cNvPr id="3" name="Content Placeholder 2"/>
          <p:cNvSpPr>
            <a:spLocks noGrp="1"/>
          </p:cNvSpPr>
          <p:nvPr>
            <p:ph idx="1"/>
          </p:nvPr>
        </p:nvSpPr>
        <p:spPr>
          <a:xfrm>
            <a:off x="457200" y="1145479"/>
            <a:ext cx="8229600" cy="5205046"/>
          </a:xfrm>
        </p:spPr>
        <p:txBody>
          <a:bodyPr>
            <a:normAutofit fontScale="77500" lnSpcReduction="20000"/>
          </a:bodyPr>
          <a:lstStyle/>
          <a:p>
            <a:pPr>
              <a:lnSpc>
                <a:spcPct val="110000"/>
              </a:lnSpc>
              <a:spcBef>
                <a:spcPct val="40000"/>
              </a:spcBef>
              <a:defRPr/>
            </a:pPr>
            <a:r>
              <a:rPr lang="en-GB" dirty="0">
                <a:solidFill>
                  <a:srgbClr val="000000"/>
                </a:solidFill>
                <a:latin typeface="Arial" charset="0"/>
                <a:cs typeface="Arial" charset="0"/>
              </a:rPr>
              <a:t>Learning outcomes statements are typically characterised by the use of active verbs expressing knowledge, comprehension, application, analysis, synthesis</a:t>
            </a:r>
            <a:r>
              <a:rPr lang="hr-HR" dirty="0">
                <a:solidFill>
                  <a:srgbClr val="000000"/>
                </a:solidFill>
                <a:latin typeface="Arial" charset="0"/>
                <a:cs typeface="Arial" charset="0"/>
              </a:rPr>
              <a:t>, </a:t>
            </a:r>
            <a:r>
              <a:rPr lang="en-GB" dirty="0">
                <a:solidFill>
                  <a:srgbClr val="000000"/>
                </a:solidFill>
                <a:latin typeface="Arial" charset="0"/>
                <a:cs typeface="Arial" charset="0"/>
              </a:rPr>
              <a:t>evaluation, </a:t>
            </a:r>
            <a:r>
              <a:rPr lang="hr-HR" dirty="0">
                <a:solidFill>
                  <a:srgbClr val="000000"/>
                </a:solidFill>
                <a:latin typeface="Arial" charset="0"/>
                <a:cs typeface="Arial" charset="0"/>
              </a:rPr>
              <a:t>creation </a:t>
            </a:r>
            <a:r>
              <a:rPr lang="en-GB" dirty="0">
                <a:solidFill>
                  <a:srgbClr val="000000"/>
                </a:solidFill>
                <a:latin typeface="Arial" charset="0"/>
                <a:cs typeface="Arial" charset="0"/>
              </a:rPr>
              <a:t>etc. </a:t>
            </a:r>
          </a:p>
          <a:p>
            <a:pPr>
              <a:lnSpc>
                <a:spcPct val="110000"/>
              </a:lnSpc>
              <a:spcBef>
                <a:spcPct val="40000"/>
              </a:spcBef>
              <a:defRPr/>
            </a:pPr>
            <a:endParaRPr lang="en-GB" dirty="0">
              <a:solidFill>
                <a:srgbClr val="000000"/>
              </a:solidFill>
              <a:latin typeface="Arial" charset="0"/>
              <a:cs typeface="Arial" charset="0"/>
            </a:endParaRPr>
          </a:p>
          <a:p>
            <a:pPr>
              <a:lnSpc>
                <a:spcPct val="110000"/>
              </a:lnSpc>
              <a:defRPr/>
            </a:pPr>
            <a:r>
              <a:rPr lang="en-IE" dirty="0">
                <a:solidFill>
                  <a:srgbClr val="000000"/>
                </a:solidFill>
              </a:rPr>
              <a:t>Statements of what a student is expected to know, understand and/or be able to demonstrate after completion of a process of learning</a:t>
            </a:r>
            <a:endParaRPr lang="en-IE" sz="1600" dirty="0">
              <a:solidFill>
                <a:srgbClr val="000000"/>
              </a:solidFill>
            </a:endParaRPr>
          </a:p>
          <a:p>
            <a:pPr>
              <a:lnSpc>
                <a:spcPct val="110000"/>
              </a:lnSpc>
              <a:buNone/>
              <a:defRPr/>
            </a:pPr>
            <a:endParaRPr lang="hr-HR" dirty="0">
              <a:solidFill>
                <a:srgbClr val="000000"/>
              </a:solidFill>
              <a:latin typeface="Arial" charset="0"/>
              <a:cs typeface="Arial" charset="0"/>
            </a:endParaRPr>
          </a:p>
          <a:p>
            <a:pPr>
              <a:lnSpc>
                <a:spcPct val="110000"/>
              </a:lnSpc>
              <a:spcBef>
                <a:spcPct val="40000"/>
              </a:spcBef>
              <a:defRPr/>
            </a:pPr>
            <a:r>
              <a:rPr lang="hr-HR" dirty="0">
                <a:solidFill>
                  <a:srgbClr val="000000"/>
                </a:solidFill>
                <a:latin typeface="Arial" charset="0"/>
                <a:cs typeface="Arial" charset="0"/>
              </a:rPr>
              <a:t>T</a:t>
            </a:r>
            <a:r>
              <a:rPr lang="en-GB" dirty="0">
                <a:solidFill>
                  <a:srgbClr val="000000"/>
                </a:solidFill>
                <a:latin typeface="Arial" charset="0"/>
                <a:cs typeface="Arial" charset="0"/>
              </a:rPr>
              <a:t>hey have implications for qualifications, curriculum design, teaching, learning and assessment, as well as quality assurance. </a:t>
            </a:r>
            <a:endParaRPr lang="hr-HR" dirty="0">
              <a:solidFill>
                <a:srgbClr val="000000"/>
              </a:solidFill>
              <a:latin typeface="Arial" charset="0"/>
              <a:cs typeface="Arial" charset="0"/>
            </a:endParaRP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73</a:t>
            </a:fld>
            <a:endParaRPr lang="en-US"/>
          </a:p>
        </p:txBody>
      </p:sp>
    </p:spTree>
    <p:extLst>
      <p:ext uri="{BB962C8B-B14F-4D97-AF65-F5344CB8AC3E}">
        <p14:creationId xmlns:p14="http://schemas.microsoft.com/office/powerpoint/2010/main" val="38467939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40" y="-110921"/>
            <a:ext cx="8229600" cy="1143000"/>
          </a:xfrm>
        </p:spPr>
        <p:txBody>
          <a:bodyPr>
            <a:noAutofit/>
          </a:bodyPr>
          <a:lstStyle/>
          <a:p>
            <a:r>
              <a:rPr lang="en-US" sz="3200" b="1" dirty="0"/>
              <a:t>THE ABCD MODEL FOR WRITING OBJECTIVES</a:t>
            </a:r>
          </a:p>
        </p:txBody>
      </p:sp>
      <p:sp>
        <p:nvSpPr>
          <p:cNvPr id="3" name="Content Placeholder 2"/>
          <p:cNvSpPr>
            <a:spLocks noGrp="1"/>
          </p:cNvSpPr>
          <p:nvPr>
            <p:ph idx="1"/>
          </p:nvPr>
        </p:nvSpPr>
        <p:spPr>
          <a:xfrm>
            <a:off x="457200" y="1270105"/>
            <a:ext cx="8229600" cy="4856059"/>
          </a:xfrm>
        </p:spPr>
        <p:txBody>
          <a:bodyPr>
            <a:normAutofit/>
          </a:bodyPr>
          <a:lstStyle/>
          <a:p>
            <a:r>
              <a:rPr lang="en-US" dirty="0"/>
              <a:t>Objectives will include 4 distinct components:</a:t>
            </a:r>
          </a:p>
          <a:p>
            <a:pPr lvl="1"/>
            <a:r>
              <a:rPr lang="en-US" b="1" dirty="0"/>
              <a:t>Audience</a:t>
            </a:r>
            <a:r>
              <a:rPr lang="en-US" dirty="0"/>
              <a:t>: Who the learners are</a:t>
            </a:r>
          </a:p>
          <a:p>
            <a:pPr lvl="1"/>
            <a:r>
              <a:rPr lang="en-US" b="1" dirty="0"/>
              <a:t>Behavior</a:t>
            </a:r>
            <a:r>
              <a:rPr lang="en-US" dirty="0"/>
              <a:t>: What they do </a:t>
            </a:r>
          </a:p>
          <a:p>
            <a:pPr lvl="1"/>
            <a:r>
              <a:rPr lang="en-US" b="1" dirty="0"/>
              <a:t>Condition</a:t>
            </a:r>
            <a:r>
              <a:rPr lang="en-US" dirty="0"/>
              <a:t>: What condition/constraints/context </a:t>
            </a:r>
          </a:p>
          <a:p>
            <a:pPr lvl="1"/>
            <a:r>
              <a:rPr lang="en-US" b="1" dirty="0"/>
              <a:t>Degree</a:t>
            </a:r>
            <a:r>
              <a:rPr lang="en-US" dirty="0"/>
              <a:t>: How well they do it</a:t>
            </a:r>
          </a:p>
          <a:p>
            <a:pPr marL="457200" lvl="1" indent="0">
              <a:buNone/>
            </a:pPr>
            <a:endParaRPr lang="en-US" dirty="0"/>
          </a:p>
          <a:p>
            <a:r>
              <a:rPr lang="en-US" dirty="0"/>
              <a:t>Objectives must be both observable and measurable to be effective. </a:t>
            </a:r>
          </a:p>
          <a:p>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74</a:t>
            </a:fld>
            <a:endParaRPr lang="en-US"/>
          </a:p>
        </p:txBody>
      </p:sp>
    </p:spTree>
    <p:extLst>
      <p:ext uri="{BB962C8B-B14F-4D97-AF65-F5344CB8AC3E}">
        <p14:creationId xmlns:p14="http://schemas.microsoft.com/office/powerpoint/2010/main" val="36039998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40" y="-110921"/>
            <a:ext cx="8229600" cy="1143000"/>
          </a:xfrm>
        </p:spPr>
        <p:txBody>
          <a:bodyPr>
            <a:noAutofit/>
          </a:bodyPr>
          <a:lstStyle/>
          <a:p>
            <a:r>
              <a:rPr lang="en-US" sz="3200" b="1" dirty="0"/>
              <a:t>THE ABCD MODEL FOR WRITING OBJECTIVES</a:t>
            </a:r>
          </a:p>
        </p:txBody>
      </p:sp>
      <p:sp>
        <p:nvSpPr>
          <p:cNvPr id="3" name="Content Placeholder 2"/>
          <p:cNvSpPr>
            <a:spLocks noGrp="1"/>
          </p:cNvSpPr>
          <p:nvPr>
            <p:ph idx="1"/>
          </p:nvPr>
        </p:nvSpPr>
        <p:spPr>
          <a:xfrm>
            <a:off x="457200" y="1270105"/>
            <a:ext cx="8229600" cy="4856059"/>
          </a:xfrm>
        </p:spPr>
        <p:txBody>
          <a:bodyPr>
            <a:normAutofit/>
          </a:bodyPr>
          <a:lstStyle/>
          <a:p>
            <a:r>
              <a:rPr lang="en-US" dirty="0"/>
              <a:t>Learning Outcome Statements can be written using the ABCD (audience, behavior, condition, and degree) method.</a:t>
            </a:r>
          </a:p>
          <a:p>
            <a:endParaRPr lang="en-US" dirty="0"/>
          </a:p>
          <a:p>
            <a:r>
              <a:rPr lang="en-US" dirty="0"/>
              <a:t>While the method is often directed at learning objectives, it can also be used to write learning outcomes.</a:t>
            </a:r>
          </a:p>
        </p:txBody>
      </p:sp>
      <p:sp>
        <p:nvSpPr>
          <p:cNvPr id="5" name="Slide Number Placeholder 4"/>
          <p:cNvSpPr>
            <a:spLocks noGrp="1"/>
          </p:cNvSpPr>
          <p:nvPr>
            <p:ph type="sldNum" sz="quarter" idx="12"/>
          </p:nvPr>
        </p:nvSpPr>
        <p:spPr/>
        <p:txBody>
          <a:bodyPr/>
          <a:lstStyle/>
          <a:p>
            <a:fld id="{EDEE55E8-F8E4-4D77-BFDC-EB91F184E052}" type="slidenum">
              <a:rPr lang="en-US" smtClean="0"/>
              <a:pPr/>
              <a:t>75</a:t>
            </a:fld>
            <a:endParaRPr lang="en-US"/>
          </a:p>
        </p:txBody>
      </p:sp>
    </p:spTree>
    <p:extLst>
      <p:ext uri="{BB962C8B-B14F-4D97-AF65-F5344CB8AC3E}">
        <p14:creationId xmlns:p14="http://schemas.microsoft.com/office/powerpoint/2010/main" val="85270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96961"/>
          </a:xfrm>
        </p:spPr>
        <p:txBody>
          <a:bodyPr>
            <a:noAutofit/>
          </a:bodyPr>
          <a:lstStyle/>
          <a:p>
            <a:r>
              <a:rPr lang="en-US" sz="2800" b="1" dirty="0"/>
              <a:t>Formulating LO Statement using ABCD Model</a:t>
            </a:r>
          </a:p>
        </p:txBody>
      </p:sp>
      <p:sp>
        <p:nvSpPr>
          <p:cNvPr id="3" name="Content Placeholder 2"/>
          <p:cNvSpPr>
            <a:spLocks noGrp="1"/>
          </p:cNvSpPr>
          <p:nvPr>
            <p:ph idx="1"/>
          </p:nvPr>
        </p:nvSpPr>
        <p:spPr>
          <a:xfrm>
            <a:off x="457200" y="1094155"/>
            <a:ext cx="8229600" cy="5032010"/>
          </a:xfrm>
        </p:spPr>
        <p:txBody>
          <a:bodyPr>
            <a:normAutofit fontScale="92500"/>
          </a:bodyPr>
          <a:lstStyle/>
          <a:p>
            <a:r>
              <a:rPr lang="en-US" b="1" dirty="0"/>
              <a:t>Audience</a:t>
            </a:r>
            <a:r>
              <a:rPr lang="en-US" dirty="0"/>
              <a:t>. Who is the target audience? (e.g., Postgraduate accounting students)</a:t>
            </a:r>
          </a:p>
          <a:p>
            <a:endParaRPr lang="en-US" dirty="0"/>
          </a:p>
          <a:p>
            <a:r>
              <a:rPr lang="en-US" b="1" dirty="0"/>
              <a:t>Behavior.</a:t>
            </a:r>
            <a:r>
              <a:rPr lang="en-US" dirty="0"/>
              <a:t> What is the work to be accomplished by the learner? (e.g., will be able to demonstrate awareness of difficult ethical issues and  to recommend actions)</a:t>
            </a:r>
          </a:p>
          <a:p>
            <a:pPr lvl="1"/>
            <a:r>
              <a:rPr lang="en-US" dirty="0"/>
              <a:t>Should be both observable and measurable behaviors</a:t>
            </a:r>
          </a:p>
          <a:p>
            <a:pPr lvl="1"/>
            <a:r>
              <a:rPr lang="en-US" dirty="0"/>
              <a:t>Should refer to action verbs that describe behaviors </a:t>
            </a:r>
          </a:p>
          <a:p>
            <a:pPr lvl="1"/>
            <a:endParaRPr lang="en-US" dirty="0"/>
          </a:p>
        </p:txBody>
      </p:sp>
      <p:sp>
        <p:nvSpPr>
          <p:cNvPr id="5" name="Slide Number Placeholder 4"/>
          <p:cNvSpPr>
            <a:spLocks noGrp="1"/>
          </p:cNvSpPr>
          <p:nvPr>
            <p:ph type="sldNum" sz="quarter" idx="12"/>
          </p:nvPr>
        </p:nvSpPr>
        <p:spPr/>
        <p:txBody>
          <a:bodyPr/>
          <a:lstStyle/>
          <a:p>
            <a:fld id="{EDEE55E8-F8E4-4D77-BFDC-EB91F184E052}" type="slidenum">
              <a:rPr lang="en-US" smtClean="0"/>
              <a:pPr/>
              <a:t>76</a:t>
            </a:fld>
            <a:endParaRPr lang="en-US"/>
          </a:p>
        </p:txBody>
      </p:sp>
    </p:spTree>
    <p:extLst>
      <p:ext uri="{BB962C8B-B14F-4D97-AF65-F5344CB8AC3E}">
        <p14:creationId xmlns:p14="http://schemas.microsoft.com/office/powerpoint/2010/main" val="1661242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96961"/>
          </a:xfrm>
        </p:spPr>
        <p:txBody>
          <a:bodyPr>
            <a:noAutofit/>
          </a:bodyPr>
          <a:lstStyle/>
          <a:p>
            <a:r>
              <a:rPr lang="en-US" sz="2800" b="1" dirty="0"/>
              <a:t>Formulating LO Statement using ABCD Model</a:t>
            </a:r>
          </a:p>
        </p:txBody>
      </p:sp>
      <p:sp>
        <p:nvSpPr>
          <p:cNvPr id="3" name="Content Placeholder 2"/>
          <p:cNvSpPr>
            <a:spLocks noGrp="1"/>
          </p:cNvSpPr>
          <p:nvPr>
            <p:ph idx="1"/>
          </p:nvPr>
        </p:nvSpPr>
        <p:spPr>
          <a:xfrm>
            <a:off x="457200" y="1094155"/>
            <a:ext cx="8229600" cy="5032010"/>
          </a:xfrm>
        </p:spPr>
        <p:txBody>
          <a:bodyPr>
            <a:normAutofit fontScale="85000" lnSpcReduction="20000"/>
          </a:bodyPr>
          <a:lstStyle/>
          <a:p>
            <a:r>
              <a:rPr lang="en-US" b="1" dirty="0"/>
              <a:t>Condition.</a:t>
            </a:r>
            <a:r>
              <a:rPr lang="en-US" dirty="0"/>
              <a:t> What are the conditions/constraints/context in which the learners will be expected to perform these tasks? (e.g., based on a real ethics case, at the end of the program)</a:t>
            </a:r>
          </a:p>
          <a:p>
            <a:endParaRPr lang="en-US" dirty="0"/>
          </a:p>
          <a:p>
            <a:r>
              <a:rPr lang="en-US" b="1" dirty="0"/>
              <a:t>Degree</a:t>
            </a:r>
            <a:r>
              <a:rPr lang="en-US" dirty="0"/>
              <a:t>. How well the behavior need to be performed (e.g., acceptable)</a:t>
            </a:r>
          </a:p>
          <a:p>
            <a:endParaRPr lang="en-US" dirty="0"/>
          </a:p>
          <a:p>
            <a:r>
              <a:rPr lang="en-US" b="1" dirty="0">
                <a:sym typeface="Wingdings"/>
              </a:rPr>
              <a:t> </a:t>
            </a:r>
            <a:r>
              <a:rPr lang="en-US" b="1" dirty="0"/>
              <a:t>Learning Outcome:</a:t>
            </a:r>
            <a:r>
              <a:rPr lang="en-US" dirty="0"/>
              <a:t> "At the end of the program, postgraduate accounting students will be able to demonstrate awareness of difficult ethical issues and to recommend acceptable actions, based on a real ethics case"</a:t>
            </a:r>
          </a:p>
        </p:txBody>
      </p:sp>
      <p:sp>
        <p:nvSpPr>
          <p:cNvPr id="5" name="Slide Number Placeholder 4"/>
          <p:cNvSpPr>
            <a:spLocks noGrp="1"/>
          </p:cNvSpPr>
          <p:nvPr>
            <p:ph type="sldNum" sz="quarter" idx="12"/>
          </p:nvPr>
        </p:nvSpPr>
        <p:spPr/>
        <p:txBody>
          <a:bodyPr/>
          <a:lstStyle/>
          <a:p>
            <a:fld id="{EDEE55E8-F8E4-4D77-BFDC-EB91F184E052}" type="slidenum">
              <a:rPr lang="en-US" smtClean="0"/>
              <a:pPr/>
              <a:t>77</a:t>
            </a:fld>
            <a:endParaRPr lang="en-US"/>
          </a:p>
        </p:txBody>
      </p:sp>
    </p:spTree>
    <p:extLst>
      <p:ext uri="{BB962C8B-B14F-4D97-AF65-F5344CB8AC3E}">
        <p14:creationId xmlns:p14="http://schemas.microsoft.com/office/powerpoint/2010/main" val="3404104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92776"/>
          </a:xfrm>
        </p:spPr>
        <p:txBody>
          <a:bodyPr>
            <a:noAutofit/>
          </a:bodyPr>
          <a:lstStyle/>
          <a:p>
            <a:r>
              <a:rPr lang="en-US" sz="3200" b="1" dirty="0"/>
              <a:t>Ethics LO  Measurement</a:t>
            </a:r>
          </a:p>
        </p:txBody>
      </p:sp>
      <p:sp>
        <p:nvSpPr>
          <p:cNvPr id="3" name="Content Placeholder 2"/>
          <p:cNvSpPr>
            <a:spLocks noGrp="1"/>
          </p:cNvSpPr>
          <p:nvPr>
            <p:ph idx="1"/>
          </p:nvPr>
        </p:nvSpPr>
        <p:spPr>
          <a:xfrm>
            <a:off x="457200" y="1049060"/>
            <a:ext cx="8229600" cy="5374132"/>
          </a:xfrm>
        </p:spPr>
        <p:txBody>
          <a:bodyPr>
            <a:normAutofit fontScale="77500" lnSpcReduction="20000"/>
          </a:bodyPr>
          <a:lstStyle/>
          <a:p>
            <a:r>
              <a:rPr lang="en-US" b="1" dirty="0"/>
              <a:t>Ethics Case</a:t>
            </a:r>
            <a:endParaRPr lang="en-US" dirty="0"/>
          </a:p>
          <a:p>
            <a:pPr lvl="1"/>
            <a:r>
              <a:rPr lang="en-US" dirty="0"/>
              <a:t>A case, reflective essay, or essay exam that addresses ethics will be chosen by each instructor in the Ethics Category Courses. </a:t>
            </a:r>
          </a:p>
          <a:p>
            <a:pPr lvl="1"/>
            <a:r>
              <a:rPr lang="en-US" dirty="0"/>
              <a:t>All courses will use the same rubric for assessing. </a:t>
            </a:r>
          </a:p>
          <a:p>
            <a:pPr lvl="1"/>
            <a:r>
              <a:rPr lang="en-US" dirty="0"/>
              <a:t>Students will hand in two copies of the case write-up. </a:t>
            </a:r>
          </a:p>
          <a:p>
            <a:pPr lvl="1"/>
            <a:r>
              <a:rPr lang="en-US" dirty="0"/>
              <a:t>Instructors will set aside one copy and grade the other as normal for the class. </a:t>
            </a:r>
          </a:p>
          <a:p>
            <a:pPr lvl="1"/>
            <a:r>
              <a:rPr lang="en-US" dirty="0"/>
              <a:t>A clean set will be given to the Director of Assessment. </a:t>
            </a:r>
          </a:p>
          <a:p>
            <a:pPr lvl="1"/>
            <a:r>
              <a:rPr lang="en-US" dirty="0"/>
              <a:t>A random sample of 60 students will be drawn from all Sections. </a:t>
            </a:r>
          </a:p>
          <a:p>
            <a:endParaRPr lang="en-US" dirty="0"/>
          </a:p>
          <a:p>
            <a:r>
              <a:rPr lang="en-US" dirty="0"/>
              <a:t>Student responses to the case will be evaluated by two assessors. The two assessors will agree on standards before assessing and will meet afterwards to reconcile differences.</a:t>
            </a:r>
          </a:p>
        </p:txBody>
      </p:sp>
      <p:sp>
        <p:nvSpPr>
          <p:cNvPr id="5" name="Slide Number Placeholder 4"/>
          <p:cNvSpPr>
            <a:spLocks noGrp="1"/>
          </p:cNvSpPr>
          <p:nvPr>
            <p:ph type="sldNum" sz="quarter" idx="12"/>
          </p:nvPr>
        </p:nvSpPr>
        <p:spPr/>
        <p:txBody>
          <a:bodyPr/>
          <a:lstStyle/>
          <a:p>
            <a:fld id="{EDEE55E8-F8E4-4D77-BFDC-EB91F184E052}" type="slidenum">
              <a:rPr lang="en-US" smtClean="0"/>
              <a:pPr/>
              <a:t>78</a:t>
            </a:fld>
            <a:endParaRPr lang="en-US"/>
          </a:p>
        </p:txBody>
      </p:sp>
    </p:spTree>
    <p:extLst>
      <p:ext uri="{BB962C8B-B14F-4D97-AF65-F5344CB8AC3E}">
        <p14:creationId xmlns:p14="http://schemas.microsoft.com/office/powerpoint/2010/main" val="103713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RUBRICS</a:t>
            </a:r>
          </a:p>
        </p:txBody>
      </p:sp>
      <p:sp>
        <p:nvSpPr>
          <p:cNvPr id="3" name="Content Placeholder 2"/>
          <p:cNvSpPr>
            <a:spLocks noGrp="1"/>
          </p:cNvSpPr>
          <p:nvPr>
            <p:ph idx="1"/>
          </p:nvPr>
        </p:nvSpPr>
        <p:spPr/>
        <p:txBody>
          <a:bodyPr>
            <a:normAutofit/>
          </a:bodyPr>
          <a:lstStyle/>
          <a:p>
            <a:r>
              <a:rPr lang="en-US" dirty="0"/>
              <a:t>A rubric is a printed set of guidelines that distinguishes performances or products of different quality. </a:t>
            </a:r>
          </a:p>
          <a:p>
            <a:endParaRPr lang="en-US" dirty="0"/>
          </a:p>
          <a:p>
            <a:r>
              <a:rPr lang="en-US" dirty="0"/>
              <a:t>A rubric has descriptors that define what to look for at each level of performance. Rubrics also often have indicators providing specific examples of things to look for in work</a:t>
            </a:r>
          </a:p>
        </p:txBody>
      </p:sp>
      <p:sp>
        <p:nvSpPr>
          <p:cNvPr id="4" name="Slide Number Placeholder 3"/>
          <p:cNvSpPr>
            <a:spLocks noGrp="1"/>
          </p:cNvSpPr>
          <p:nvPr>
            <p:ph type="sldNum" sz="quarter" idx="12"/>
          </p:nvPr>
        </p:nvSpPr>
        <p:spPr/>
        <p:txBody>
          <a:bodyPr/>
          <a:lstStyle/>
          <a:p>
            <a:fld id="{EDEE55E8-F8E4-4D77-BFDC-EB91F184E052}" type="slidenum">
              <a:rPr lang="en-US" smtClean="0"/>
              <a:pPr/>
              <a:t>79</a:t>
            </a:fld>
            <a:endParaRPr lang="en-US"/>
          </a:p>
        </p:txBody>
      </p:sp>
    </p:spTree>
    <p:extLst>
      <p:ext uri="{BB962C8B-B14F-4D97-AF65-F5344CB8AC3E}">
        <p14:creationId xmlns:p14="http://schemas.microsoft.com/office/powerpoint/2010/main" val="414173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E99F09D2-ECA7-8441-9B07-BCB4E7EE1575}" type="slidenum">
              <a:rPr lang="en-US" sz="1200">
                <a:solidFill>
                  <a:srgbClr val="898989"/>
                </a:solidFill>
              </a:rPr>
              <a:pPr/>
              <a:t>8</a:t>
            </a:fld>
            <a:endParaRPr lang="en-US" sz="1200">
              <a:solidFill>
                <a:srgbClr val="898989"/>
              </a:solidFill>
            </a:endParaRPr>
          </a:p>
        </p:txBody>
      </p:sp>
      <p:sp>
        <p:nvSpPr>
          <p:cNvPr id="3" name="Rectangle 2"/>
          <p:cNvSpPr txBox="1">
            <a:spLocks noChangeArrowheads="1"/>
          </p:cNvSpPr>
          <p:nvPr/>
        </p:nvSpPr>
        <p:spPr>
          <a:xfrm>
            <a:off x="457200" y="2190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Calibri" charset="0"/>
              </a:rPr>
              <a:t>KESELARASAN MISI</a:t>
            </a:r>
          </a:p>
          <a:p>
            <a:r>
              <a:rPr lang="en-US" sz="2400" b="1" dirty="0">
                <a:latin typeface="Calibri" charset="0"/>
              </a:rPr>
              <a:t>MISI SEBAGAI LANDASAN</a:t>
            </a:r>
          </a:p>
        </p:txBody>
      </p:sp>
      <p:sp>
        <p:nvSpPr>
          <p:cNvPr id="4" name="Rectangle 3"/>
          <p:cNvSpPr txBox="1">
            <a:spLocks noChangeArrowheads="1"/>
          </p:cNvSpPr>
          <p:nvPr/>
        </p:nvSpPr>
        <p:spPr>
          <a:xfrm>
            <a:off x="869000" y="1362074"/>
            <a:ext cx="7817800" cy="48546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charset="0"/>
              </a:rPr>
              <a:t>APAKAH BERBAGAI KEGIATAN FAKULTAS SUDAH MEMBERI </a:t>
            </a:r>
            <a:r>
              <a:rPr lang="en-US" sz="2400" b="1" dirty="0">
                <a:latin typeface="Calibri" charset="0"/>
              </a:rPr>
              <a:t>DAMPAK </a:t>
            </a:r>
            <a:r>
              <a:rPr lang="en-US" sz="2400" dirty="0">
                <a:latin typeface="Calibri" charset="0"/>
              </a:rPr>
              <a:t>YANG SESUAI DENGAN MISI FAKULTAS/PRODI?</a:t>
            </a:r>
          </a:p>
          <a:p>
            <a:endParaRPr lang="en-US" sz="2400" dirty="0">
              <a:latin typeface="Calibri" charset="0"/>
            </a:endParaRPr>
          </a:p>
          <a:p>
            <a:r>
              <a:rPr lang="en-US" sz="2400" dirty="0">
                <a:latin typeface="Calibri" charset="0"/>
              </a:rPr>
              <a:t>APAKAH BERBAGAI KEGIATAN SUDAH </a:t>
            </a:r>
            <a:r>
              <a:rPr lang="en-US" sz="2400" b="1" dirty="0">
                <a:latin typeface="Calibri" charset="0"/>
              </a:rPr>
              <a:t>SELARAS</a:t>
            </a:r>
            <a:r>
              <a:rPr lang="en-US" sz="2400" dirty="0">
                <a:latin typeface="Calibri" charset="0"/>
              </a:rPr>
              <a:t> DENGAN MISI FAKULTAS/PRODI? </a:t>
            </a:r>
          </a:p>
          <a:p>
            <a:endParaRPr lang="en-US" sz="2400" dirty="0">
              <a:latin typeface="Calibri" charset="0"/>
            </a:endParaRPr>
          </a:p>
          <a:p>
            <a:r>
              <a:rPr lang="en-US" sz="2400" dirty="0">
                <a:latin typeface="Calibri" charset="0"/>
              </a:rPr>
              <a:t>APAKAH UPAYA </a:t>
            </a:r>
            <a:r>
              <a:rPr lang="en-US" sz="2400" b="1" dirty="0">
                <a:latin typeface="Calibri" charset="0"/>
              </a:rPr>
              <a:t>PERBAIKAN</a:t>
            </a:r>
            <a:r>
              <a:rPr lang="en-US" sz="2400" dirty="0">
                <a:latin typeface="Calibri" charset="0"/>
              </a:rPr>
              <a:t>, PERENCANAAN, DAN STRATEGI PENGEMBANGAN DIDASARKAN PADA HASIL PENGUKURAN TERSEBUT?</a:t>
            </a:r>
          </a:p>
        </p:txBody>
      </p:sp>
    </p:spTree>
    <p:extLst>
      <p:ext uri="{BB962C8B-B14F-4D97-AF65-F5344CB8AC3E}">
        <p14:creationId xmlns:p14="http://schemas.microsoft.com/office/powerpoint/2010/main" val="17585551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reasoning rubric</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DEE55E8-F8E4-4D77-BFDC-EB91F184E052}" type="slidenum">
              <a:rPr lang="en-US" smtClean="0"/>
              <a:pPr/>
              <a:t>80</a:t>
            </a:fld>
            <a:endParaRPr lang="en-US"/>
          </a:p>
        </p:txBody>
      </p:sp>
    </p:spTree>
    <p:extLst>
      <p:ext uri="{BB962C8B-B14F-4D97-AF65-F5344CB8AC3E}">
        <p14:creationId xmlns:p14="http://schemas.microsoft.com/office/powerpoint/2010/main" val="13977954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24" y="148206"/>
            <a:ext cx="8951462" cy="6256058"/>
          </a:xfrm>
          <a:prstGeom prst="rect">
            <a:avLst/>
          </a:prstGeom>
          <a:solidFill>
            <a:schemeClr val="bg1"/>
          </a:solidFill>
        </p:spPr>
      </p:pic>
      <p:sp>
        <p:nvSpPr>
          <p:cNvPr id="4" name="Slide Number Placeholder 3"/>
          <p:cNvSpPr>
            <a:spLocks noGrp="1"/>
          </p:cNvSpPr>
          <p:nvPr>
            <p:ph type="sldNum" sz="quarter" idx="12"/>
          </p:nvPr>
        </p:nvSpPr>
        <p:spPr/>
        <p:txBody>
          <a:bodyPr/>
          <a:lstStyle/>
          <a:p>
            <a:fld id="{EDEE55E8-F8E4-4D77-BFDC-EB91F184E052}" type="slidenum">
              <a:rPr lang="en-US" smtClean="0"/>
              <a:pPr/>
              <a:t>81</a:t>
            </a:fld>
            <a:endParaRPr lang="en-US"/>
          </a:p>
        </p:txBody>
      </p:sp>
    </p:spTree>
    <p:extLst>
      <p:ext uri="{BB962C8B-B14F-4D97-AF65-F5344CB8AC3E}">
        <p14:creationId xmlns:p14="http://schemas.microsoft.com/office/powerpoint/2010/main" val="1262992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76" y="146010"/>
            <a:ext cx="9004300" cy="6308170"/>
          </a:xfrm>
          <a:prstGeom prst="rect">
            <a:avLst/>
          </a:prstGeom>
          <a:solidFill>
            <a:srgbClr val="FFFFFF"/>
          </a:solidFill>
        </p:spPr>
      </p:pic>
      <p:sp>
        <p:nvSpPr>
          <p:cNvPr id="4" name="Slide Number Placeholder 3"/>
          <p:cNvSpPr>
            <a:spLocks noGrp="1"/>
          </p:cNvSpPr>
          <p:nvPr>
            <p:ph type="sldNum" sz="quarter" idx="12"/>
          </p:nvPr>
        </p:nvSpPr>
        <p:spPr/>
        <p:txBody>
          <a:bodyPr/>
          <a:lstStyle/>
          <a:p>
            <a:fld id="{EDEE55E8-F8E4-4D77-BFDC-EB91F184E052}" type="slidenum">
              <a:rPr lang="en-US" smtClean="0"/>
              <a:pPr/>
              <a:t>82</a:t>
            </a:fld>
            <a:endParaRPr lang="en-US"/>
          </a:p>
        </p:txBody>
      </p:sp>
    </p:spTree>
    <p:extLst>
      <p:ext uri="{BB962C8B-B14F-4D97-AF65-F5344CB8AC3E}">
        <p14:creationId xmlns:p14="http://schemas.microsoft.com/office/powerpoint/2010/main" val="34281818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Teamwork rubric</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83</a:t>
            </a:fld>
            <a:endParaRPr lang="en-US"/>
          </a:p>
        </p:txBody>
      </p:sp>
    </p:spTree>
    <p:extLst>
      <p:ext uri="{BB962C8B-B14F-4D97-AF65-F5344CB8AC3E}">
        <p14:creationId xmlns:p14="http://schemas.microsoft.com/office/powerpoint/2010/main" val="4294252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84</a:t>
            </a:fld>
            <a:endParaRPr lang="en-US"/>
          </a:p>
        </p:txBody>
      </p:sp>
      <p:pic>
        <p:nvPicPr>
          <p:cNvPr id="3" name="Picture 2"/>
          <p:cNvPicPr>
            <a:picLocks noChangeAspect="1"/>
          </p:cNvPicPr>
          <p:nvPr/>
        </p:nvPicPr>
        <p:blipFill>
          <a:blip r:embed="rId2"/>
          <a:stretch>
            <a:fillRect/>
          </a:stretch>
        </p:blipFill>
        <p:spPr>
          <a:xfrm>
            <a:off x="907143" y="27071"/>
            <a:ext cx="7692571" cy="6773822"/>
          </a:xfrm>
          <a:prstGeom prst="rect">
            <a:avLst/>
          </a:prstGeom>
          <a:solidFill>
            <a:srgbClr val="FFFFFF"/>
          </a:solidFill>
        </p:spPr>
      </p:pic>
    </p:spTree>
    <p:extLst>
      <p:ext uri="{BB962C8B-B14F-4D97-AF65-F5344CB8AC3E}">
        <p14:creationId xmlns:p14="http://schemas.microsoft.com/office/powerpoint/2010/main" val="1017133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problem solving rubric</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85</a:t>
            </a:fld>
            <a:endParaRPr lang="en-US"/>
          </a:p>
        </p:txBody>
      </p:sp>
    </p:spTree>
    <p:extLst>
      <p:ext uri="{BB962C8B-B14F-4D97-AF65-F5344CB8AC3E}">
        <p14:creationId xmlns:p14="http://schemas.microsoft.com/office/powerpoint/2010/main" val="27622408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86</a:t>
            </a:fld>
            <a:endParaRPr lang="en-US"/>
          </a:p>
        </p:txBody>
      </p:sp>
      <p:pic>
        <p:nvPicPr>
          <p:cNvPr id="3" name="Picture 2"/>
          <p:cNvPicPr>
            <a:picLocks noChangeAspect="1"/>
          </p:cNvPicPr>
          <p:nvPr/>
        </p:nvPicPr>
        <p:blipFill>
          <a:blip r:embed="rId2"/>
          <a:stretch>
            <a:fillRect/>
          </a:stretch>
        </p:blipFill>
        <p:spPr>
          <a:xfrm>
            <a:off x="292099" y="1284523"/>
            <a:ext cx="8598694" cy="4557486"/>
          </a:xfrm>
          <a:prstGeom prst="rect">
            <a:avLst/>
          </a:prstGeom>
        </p:spPr>
      </p:pic>
    </p:spTree>
    <p:extLst>
      <p:ext uri="{BB962C8B-B14F-4D97-AF65-F5344CB8AC3E}">
        <p14:creationId xmlns:p14="http://schemas.microsoft.com/office/powerpoint/2010/main" val="1687723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87</a:t>
            </a:fld>
            <a:endParaRPr lang="en-US"/>
          </a:p>
        </p:txBody>
      </p:sp>
      <p:pic>
        <p:nvPicPr>
          <p:cNvPr id="3" name="Picture 2"/>
          <p:cNvPicPr>
            <a:picLocks noChangeAspect="1"/>
          </p:cNvPicPr>
          <p:nvPr/>
        </p:nvPicPr>
        <p:blipFill>
          <a:blip r:embed="rId2"/>
          <a:stretch>
            <a:fillRect/>
          </a:stretch>
        </p:blipFill>
        <p:spPr>
          <a:xfrm>
            <a:off x="192313" y="1012377"/>
            <a:ext cx="8847301" cy="5337628"/>
          </a:xfrm>
          <a:prstGeom prst="rect">
            <a:avLst/>
          </a:prstGeom>
          <a:solidFill>
            <a:srgbClr val="FFFFFF"/>
          </a:solidFill>
        </p:spPr>
      </p:pic>
    </p:spTree>
    <p:extLst>
      <p:ext uri="{BB962C8B-B14F-4D97-AF65-F5344CB8AC3E}">
        <p14:creationId xmlns:p14="http://schemas.microsoft.com/office/powerpoint/2010/main" val="26079623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 PROBLEM SOLVING RUBRIC</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88</a:t>
            </a:fld>
            <a:endParaRPr lang="en-US"/>
          </a:p>
        </p:txBody>
      </p:sp>
    </p:spTree>
    <p:extLst>
      <p:ext uri="{BB962C8B-B14F-4D97-AF65-F5344CB8AC3E}">
        <p14:creationId xmlns:p14="http://schemas.microsoft.com/office/powerpoint/2010/main" val="2010222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89</a:t>
            </a:fld>
            <a:endParaRPr lang="en-US"/>
          </a:p>
        </p:txBody>
      </p:sp>
      <p:pic>
        <p:nvPicPr>
          <p:cNvPr id="3" name="Picture 2"/>
          <p:cNvPicPr>
            <a:picLocks noChangeAspect="1"/>
          </p:cNvPicPr>
          <p:nvPr/>
        </p:nvPicPr>
        <p:blipFill>
          <a:blip r:embed="rId2"/>
          <a:stretch>
            <a:fillRect/>
          </a:stretch>
        </p:blipFill>
        <p:spPr>
          <a:xfrm>
            <a:off x="153695" y="889001"/>
            <a:ext cx="8854687" cy="5479143"/>
          </a:xfrm>
          <a:prstGeom prst="rect">
            <a:avLst/>
          </a:prstGeom>
          <a:solidFill>
            <a:srgbClr val="FFFFFF"/>
          </a:solidFill>
        </p:spPr>
      </p:pic>
    </p:spTree>
    <p:extLst>
      <p:ext uri="{BB962C8B-B14F-4D97-AF65-F5344CB8AC3E}">
        <p14:creationId xmlns:p14="http://schemas.microsoft.com/office/powerpoint/2010/main" val="208535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E99F09D2-ECA7-8441-9B07-BCB4E7EE1575}" type="slidenum">
              <a:rPr lang="en-US" sz="1200">
                <a:solidFill>
                  <a:srgbClr val="898989"/>
                </a:solidFill>
              </a:rPr>
              <a:pPr/>
              <a:t>9</a:t>
            </a:fld>
            <a:endParaRPr lang="en-US" sz="1200">
              <a:solidFill>
                <a:srgbClr val="898989"/>
              </a:solidFill>
            </a:endParaRPr>
          </a:p>
        </p:txBody>
      </p:sp>
      <p:sp>
        <p:nvSpPr>
          <p:cNvPr id="3" name="Rectangle 2"/>
          <p:cNvSpPr txBox="1">
            <a:spLocks noChangeArrowheads="1"/>
          </p:cNvSpPr>
          <p:nvPr/>
        </p:nvSpPr>
        <p:spPr>
          <a:xfrm>
            <a:off x="457200" y="2190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Calibri" charset="0"/>
              </a:rPr>
              <a:t>KESELARASAN MISI</a:t>
            </a:r>
          </a:p>
          <a:p>
            <a:r>
              <a:rPr lang="en-US" sz="2400" b="1" dirty="0">
                <a:latin typeface="Calibri" charset="0"/>
              </a:rPr>
              <a:t>MISI SEBAGAI LANDASAN</a:t>
            </a:r>
          </a:p>
        </p:txBody>
      </p:sp>
      <p:sp>
        <p:nvSpPr>
          <p:cNvPr id="4" name="Rectangle 3"/>
          <p:cNvSpPr txBox="1">
            <a:spLocks noChangeArrowheads="1"/>
          </p:cNvSpPr>
          <p:nvPr/>
        </p:nvSpPr>
        <p:spPr>
          <a:xfrm>
            <a:off x="869000" y="1362074"/>
            <a:ext cx="7817800" cy="48546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charset="0"/>
              </a:rPr>
              <a:t>APAKAH </a:t>
            </a:r>
            <a:r>
              <a:rPr lang="en-US" sz="2400" b="1" dirty="0">
                <a:latin typeface="Calibri" charset="0"/>
              </a:rPr>
              <a:t>MISI </a:t>
            </a:r>
            <a:r>
              <a:rPr lang="en-US" sz="2400" dirty="0">
                <a:latin typeface="Calibri" charset="0"/>
              </a:rPr>
              <a:t>FAKULTAS/PRODI? </a:t>
            </a:r>
          </a:p>
          <a:p>
            <a:endParaRPr lang="en-US" sz="2400" dirty="0">
              <a:latin typeface="Calibri" charset="0"/>
            </a:endParaRPr>
          </a:p>
          <a:p>
            <a:r>
              <a:rPr lang="en-US" sz="2400" dirty="0">
                <a:latin typeface="Calibri" charset="0"/>
              </a:rPr>
              <a:t>APAKAH MISI FAKULTAS/PRODI SUDAH MENJADI </a:t>
            </a:r>
            <a:r>
              <a:rPr lang="en-US" sz="2400" b="1" dirty="0">
                <a:latin typeface="Calibri" charset="0"/>
              </a:rPr>
              <a:t>LANDASAN </a:t>
            </a:r>
            <a:r>
              <a:rPr lang="en-US" sz="2400" dirty="0">
                <a:latin typeface="Calibri" charset="0"/>
              </a:rPr>
              <a:t>DAN PENDORONG BERBAGAI </a:t>
            </a:r>
            <a:r>
              <a:rPr lang="en-US" sz="2400" b="1" dirty="0">
                <a:latin typeface="Calibri" charset="0"/>
              </a:rPr>
              <a:t>KEGIATAN</a:t>
            </a:r>
            <a:r>
              <a:rPr lang="en-US" sz="2400" dirty="0">
                <a:latin typeface="Calibri" charset="0"/>
              </a:rPr>
              <a:t> FAKULTAS?</a:t>
            </a:r>
          </a:p>
          <a:p>
            <a:endParaRPr lang="en-US" sz="2400" dirty="0">
              <a:latin typeface="Calibri" charset="0"/>
            </a:endParaRPr>
          </a:p>
          <a:p>
            <a:r>
              <a:rPr lang="en-US" sz="2400" dirty="0">
                <a:latin typeface="Calibri" charset="0"/>
              </a:rPr>
              <a:t>APAKAH MISI FAKULTAS/PRODI SUDAH DITURUNKAN KE DALAM BERBAGAI </a:t>
            </a:r>
            <a:r>
              <a:rPr lang="en-US" sz="2400" b="1" dirty="0">
                <a:latin typeface="Calibri" charset="0"/>
              </a:rPr>
              <a:t>CAPAIAN/TUJUAN/SASARAN </a:t>
            </a:r>
            <a:r>
              <a:rPr lang="en-US" sz="2400" dirty="0">
                <a:latin typeface="Calibri" charset="0"/>
              </a:rPr>
              <a:t>YANG TERUKUR?</a:t>
            </a:r>
          </a:p>
          <a:p>
            <a:endParaRPr lang="en-US" sz="2400" dirty="0">
              <a:latin typeface="Calibri" charset="0"/>
            </a:endParaRPr>
          </a:p>
          <a:p>
            <a:r>
              <a:rPr lang="en-US" sz="2400" dirty="0">
                <a:latin typeface="Calibri" charset="0"/>
              </a:rPr>
              <a:t>APAKAH FAKULTAS/PRODI SUDAH MELAKUKAN </a:t>
            </a:r>
            <a:r>
              <a:rPr lang="en-US" sz="2400" b="1" dirty="0">
                <a:latin typeface="Calibri" charset="0"/>
              </a:rPr>
              <a:t>PENGUKURAN</a:t>
            </a:r>
            <a:r>
              <a:rPr lang="en-US" sz="2400" dirty="0">
                <a:latin typeface="Calibri" charset="0"/>
              </a:rPr>
              <a:t> TERSEBUT?</a:t>
            </a:r>
          </a:p>
        </p:txBody>
      </p:sp>
    </p:spTree>
    <p:extLst>
      <p:ext uri="{BB962C8B-B14F-4D97-AF65-F5344CB8AC3E}">
        <p14:creationId xmlns:p14="http://schemas.microsoft.com/office/powerpoint/2010/main" val="11149071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90</a:t>
            </a:fld>
            <a:endParaRPr lang="en-US"/>
          </a:p>
        </p:txBody>
      </p:sp>
      <p:pic>
        <p:nvPicPr>
          <p:cNvPr id="3" name="Picture 2"/>
          <p:cNvPicPr>
            <a:picLocks noChangeAspect="1"/>
          </p:cNvPicPr>
          <p:nvPr/>
        </p:nvPicPr>
        <p:blipFill>
          <a:blip r:embed="rId2"/>
          <a:stretch>
            <a:fillRect/>
          </a:stretch>
        </p:blipFill>
        <p:spPr>
          <a:xfrm>
            <a:off x="145143" y="1273632"/>
            <a:ext cx="8923338" cy="4767943"/>
          </a:xfrm>
          <a:prstGeom prst="rect">
            <a:avLst/>
          </a:prstGeom>
          <a:solidFill>
            <a:srgbClr val="FFFFFF"/>
          </a:solidFill>
        </p:spPr>
      </p:pic>
    </p:spTree>
    <p:extLst>
      <p:ext uri="{BB962C8B-B14F-4D97-AF65-F5344CB8AC3E}">
        <p14:creationId xmlns:p14="http://schemas.microsoft.com/office/powerpoint/2010/main" val="24539348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rubric</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DEE55E8-F8E4-4D77-BFDC-EB91F184E052}" type="slidenum">
              <a:rPr lang="en-US" smtClean="0"/>
              <a:pPr/>
              <a:t>91</a:t>
            </a:fld>
            <a:endParaRPr lang="en-US"/>
          </a:p>
        </p:txBody>
      </p:sp>
    </p:spTree>
    <p:extLst>
      <p:ext uri="{BB962C8B-B14F-4D97-AF65-F5344CB8AC3E}">
        <p14:creationId xmlns:p14="http://schemas.microsoft.com/office/powerpoint/2010/main" val="1990523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92</a:t>
            </a:fld>
            <a:endParaRPr lang="en-US"/>
          </a:p>
        </p:txBody>
      </p:sp>
      <p:pic>
        <p:nvPicPr>
          <p:cNvPr id="3" name="Picture 2"/>
          <p:cNvPicPr>
            <a:picLocks noChangeAspect="1"/>
          </p:cNvPicPr>
          <p:nvPr/>
        </p:nvPicPr>
        <p:blipFill>
          <a:blip r:embed="rId2"/>
          <a:stretch>
            <a:fillRect/>
          </a:stretch>
        </p:blipFill>
        <p:spPr>
          <a:xfrm>
            <a:off x="110225" y="1233715"/>
            <a:ext cx="8961203" cy="4971142"/>
          </a:xfrm>
          <a:prstGeom prst="rect">
            <a:avLst/>
          </a:prstGeom>
          <a:solidFill>
            <a:srgbClr val="FFFFFF"/>
          </a:solidFill>
        </p:spPr>
      </p:pic>
    </p:spTree>
    <p:extLst>
      <p:ext uri="{BB962C8B-B14F-4D97-AF65-F5344CB8AC3E}">
        <p14:creationId xmlns:p14="http://schemas.microsoft.com/office/powerpoint/2010/main" val="19513652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COMMUNICATION SKILLS RUBRIC</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93</a:t>
            </a:fld>
            <a:endParaRPr lang="en-US"/>
          </a:p>
        </p:txBody>
      </p:sp>
    </p:spTree>
    <p:extLst>
      <p:ext uri="{BB962C8B-B14F-4D97-AF65-F5344CB8AC3E}">
        <p14:creationId xmlns:p14="http://schemas.microsoft.com/office/powerpoint/2010/main" val="34595694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94</a:t>
            </a:fld>
            <a:endParaRPr lang="en-US"/>
          </a:p>
        </p:txBody>
      </p:sp>
      <p:pic>
        <p:nvPicPr>
          <p:cNvPr id="3" name="Picture 2"/>
          <p:cNvPicPr>
            <a:picLocks noChangeAspect="1"/>
          </p:cNvPicPr>
          <p:nvPr/>
        </p:nvPicPr>
        <p:blipFill>
          <a:blip r:embed="rId2"/>
          <a:stretch>
            <a:fillRect/>
          </a:stretch>
        </p:blipFill>
        <p:spPr>
          <a:xfrm>
            <a:off x="125186" y="910774"/>
            <a:ext cx="8928888" cy="5402942"/>
          </a:xfrm>
          <a:prstGeom prst="rect">
            <a:avLst/>
          </a:prstGeom>
          <a:solidFill>
            <a:srgbClr val="FFFFFF"/>
          </a:solidFill>
        </p:spPr>
      </p:pic>
    </p:spTree>
    <p:extLst>
      <p:ext uri="{BB962C8B-B14F-4D97-AF65-F5344CB8AC3E}">
        <p14:creationId xmlns:p14="http://schemas.microsoft.com/office/powerpoint/2010/main" val="9662920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95</a:t>
            </a:fld>
            <a:endParaRPr lang="en-US"/>
          </a:p>
        </p:txBody>
      </p:sp>
      <p:pic>
        <p:nvPicPr>
          <p:cNvPr id="3" name="Picture 2"/>
          <p:cNvPicPr>
            <a:picLocks noChangeAspect="1"/>
          </p:cNvPicPr>
          <p:nvPr/>
        </p:nvPicPr>
        <p:blipFill>
          <a:blip r:embed="rId2"/>
          <a:stretch>
            <a:fillRect/>
          </a:stretch>
        </p:blipFill>
        <p:spPr>
          <a:xfrm>
            <a:off x="88900" y="1181102"/>
            <a:ext cx="8960718" cy="4806043"/>
          </a:xfrm>
          <a:prstGeom prst="rect">
            <a:avLst/>
          </a:prstGeom>
          <a:solidFill>
            <a:srgbClr val="FFFFFF"/>
          </a:solidFill>
        </p:spPr>
      </p:pic>
    </p:spTree>
    <p:extLst>
      <p:ext uri="{BB962C8B-B14F-4D97-AF65-F5344CB8AC3E}">
        <p14:creationId xmlns:p14="http://schemas.microsoft.com/office/powerpoint/2010/main" val="27871715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SKILLS RUBRIC</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96</a:t>
            </a:fld>
            <a:endParaRPr lang="en-US"/>
          </a:p>
        </p:txBody>
      </p:sp>
    </p:spTree>
    <p:extLst>
      <p:ext uri="{BB962C8B-B14F-4D97-AF65-F5344CB8AC3E}">
        <p14:creationId xmlns:p14="http://schemas.microsoft.com/office/powerpoint/2010/main" val="642971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97</a:t>
            </a:fld>
            <a:endParaRPr lang="en-US"/>
          </a:p>
        </p:txBody>
      </p:sp>
      <p:pic>
        <p:nvPicPr>
          <p:cNvPr id="3" name="Picture 2"/>
          <p:cNvPicPr>
            <a:picLocks noChangeAspect="1"/>
          </p:cNvPicPr>
          <p:nvPr/>
        </p:nvPicPr>
        <p:blipFill>
          <a:blip r:embed="rId2"/>
          <a:stretch>
            <a:fillRect/>
          </a:stretch>
        </p:blipFill>
        <p:spPr>
          <a:xfrm>
            <a:off x="361043" y="284839"/>
            <a:ext cx="8147958" cy="6156640"/>
          </a:xfrm>
          <a:prstGeom prst="rect">
            <a:avLst/>
          </a:prstGeom>
          <a:solidFill>
            <a:srgbClr val="FFFFFF"/>
          </a:solidFill>
        </p:spPr>
      </p:pic>
    </p:spTree>
    <p:extLst>
      <p:ext uri="{BB962C8B-B14F-4D97-AF65-F5344CB8AC3E}">
        <p14:creationId xmlns:p14="http://schemas.microsoft.com/office/powerpoint/2010/main" val="23551055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E55E8-F8E4-4D77-BFDC-EB91F184E052}" type="slidenum">
              <a:rPr lang="en-US" smtClean="0"/>
              <a:pPr/>
              <a:t>98</a:t>
            </a:fld>
            <a:endParaRPr lang="en-US"/>
          </a:p>
        </p:txBody>
      </p:sp>
      <p:pic>
        <p:nvPicPr>
          <p:cNvPr id="3" name="Picture 2"/>
          <p:cNvPicPr>
            <a:picLocks noChangeAspect="1"/>
          </p:cNvPicPr>
          <p:nvPr/>
        </p:nvPicPr>
        <p:blipFill>
          <a:blip r:embed="rId2"/>
          <a:stretch>
            <a:fillRect/>
          </a:stretch>
        </p:blipFill>
        <p:spPr>
          <a:xfrm>
            <a:off x="203200" y="1074062"/>
            <a:ext cx="8772010" cy="5239657"/>
          </a:xfrm>
          <a:prstGeom prst="rect">
            <a:avLst/>
          </a:prstGeom>
          <a:solidFill>
            <a:srgbClr val="FFFFFF"/>
          </a:solidFill>
        </p:spPr>
      </p:pic>
    </p:spTree>
    <p:extLst>
      <p:ext uri="{BB962C8B-B14F-4D97-AF65-F5344CB8AC3E}">
        <p14:creationId xmlns:p14="http://schemas.microsoft.com/office/powerpoint/2010/main" val="35498464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 CURRICULUM MAP</a:t>
            </a:r>
          </a:p>
        </p:txBody>
      </p:sp>
      <p:pic>
        <p:nvPicPr>
          <p:cNvPr id="3" name="Picture 2"/>
          <p:cNvPicPr>
            <a:picLocks noChangeAspect="1"/>
          </p:cNvPicPr>
          <p:nvPr/>
        </p:nvPicPr>
        <p:blipFill>
          <a:blip r:embed="rId2"/>
          <a:stretch>
            <a:fillRect/>
          </a:stretch>
        </p:blipFill>
        <p:spPr>
          <a:xfrm>
            <a:off x="165508" y="87046"/>
            <a:ext cx="1853537" cy="1042924"/>
          </a:xfrm>
          <a:prstGeom prst="rect">
            <a:avLst/>
          </a:prstGeom>
        </p:spPr>
      </p:pic>
      <p:sp>
        <p:nvSpPr>
          <p:cNvPr id="5" name="Slide Number Placeholder 4"/>
          <p:cNvSpPr>
            <a:spLocks noGrp="1"/>
          </p:cNvSpPr>
          <p:nvPr>
            <p:ph type="sldNum" sz="quarter" idx="12"/>
          </p:nvPr>
        </p:nvSpPr>
        <p:spPr/>
        <p:txBody>
          <a:bodyPr/>
          <a:lstStyle/>
          <a:p>
            <a:fld id="{EDEE55E8-F8E4-4D77-BFDC-EB91F184E052}" type="slidenum">
              <a:rPr lang="en-US" smtClean="0"/>
              <a:pPr/>
              <a:t>99</a:t>
            </a:fld>
            <a:endParaRPr lang="en-US"/>
          </a:p>
        </p:txBody>
      </p:sp>
    </p:spTree>
    <p:extLst>
      <p:ext uri="{BB962C8B-B14F-4D97-AF65-F5344CB8AC3E}">
        <p14:creationId xmlns:p14="http://schemas.microsoft.com/office/powerpoint/2010/main" val="333421202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10394</TotalTime>
  <Words>4844</Words>
  <Application>Microsoft Office PowerPoint</Application>
  <PresentationFormat>On-screen Show (4:3)</PresentationFormat>
  <Paragraphs>826</Paragraphs>
  <Slides>121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121</vt:i4>
      </vt:variant>
    </vt:vector>
  </HeadingPairs>
  <TitlesOfParts>
    <vt:vector size="130" baseType="lpstr">
      <vt:lpstr>Arial</vt:lpstr>
      <vt:lpstr>Calibri</vt:lpstr>
      <vt:lpstr>Franklin Gothic Book</vt:lpstr>
      <vt:lpstr>Symbol</vt:lpstr>
      <vt:lpstr>Tahoma</vt:lpstr>
      <vt:lpstr>Times New Roman</vt:lpstr>
      <vt:lpstr>Wingdings</vt:lpstr>
      <vt:lpstr>Default Theme</vt:lpstr>
      <vt:lpstr>Visio</vt:lpstr>
      <vt:lpstr>PENGELOLAAN KURIKULUM BERBASIS MISI DAN CAPAIAN PEMBELAJARAN </vt:lpstr>
      <vt:lpstr>STRUKTUR MATERI</vt:lpstr>
      <vt:lpstr>STRUKTUR MATERI</vt:lpstr>
      <vt:lpstr>I. PERAN MISI, VISI, DAN NILAI-NILAI  DALAM PENGELOLAAN KURIKULUM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PROFIL LULUSAN</vt:lpstr>
      <vt:lpstr>ATRIBUT LULUSAN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THE ROLE OF BUSINESS SCHOOLS </vt:lpstr>
      <vt:lpstr>PowerPoint Presentation</vt:lpstr>
      <vt:lpstr>PowerPoint Presentation</vt:lpstr>
      <vt:lpstr>IV. DIAGNOSTIC QUESTIONS TO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Outcomes: General Business Knowledge Areas (AACSB Standards)</vt:lpstr>
      <vt:lpstr>Learning Outcomes: General Business Knowledge Areas (AACSB Standards)</vt:lpstr>
      <vt:lpstr>Learning Outcomes: Technology Agility  (AACSB Standards)</vt:lpstr>
      <vt:lpstr>Learning Outcomes: Technology Agility  (AACSB Standards)</vt:lpstr>
      <vt:lpstr>Learning Outcomes:  General Business Master’s Degree Program  (AACSB Standards)</vt:lpstr>
      <vt:lpstr>Learning Outcomes:  SpeciAslized Business Master’s Degree Program  (AACSB Standards)</vt:lpstr>
      <vt:lpstr>Learning Outcomes:  Doctorate Degree Program  (AACSB Standards)</vt:lpstr>
      <vt:lpstr>Learning Outcomes:  Doctorate Degree Program  (AACSB Standards)</vt:lpstr>
      <vt:lpstr>Accounting Learning Outcomes: Undergraduate  </vt:lpstr>
      <vt:lpstr>Accounting Learning Outcomes: Undergraduate  </vt:lpstr>
      <vt:lpstr>Accounting Learning Outcomes:  Master’s Degree in Accounting</vt:lpstr>
      <vt:lpstr>Accounting Learning Outcomes:  Master’s Degree in Accounting</vt:lpstr>
      <vt:lpstr>Accounting Learning Outcomes:  Research Master’s Degree in Accounting</vt:lpstr>
      <vt:lpstr>Accounting Learning Outcomes:  Doctoral Degree in Accounting</vt:lpstr>
      <vt:lpstr>Accounting Learning Outcomes:  Doctoral Degree in Accounting</vt:lpstr>
      <vt:lpstr>PowerPoint Presentation</vt:lpstr>
      <vt:lpstr>ACCOUNTING CURRICULA  (AACSB Accounting  Standards 2018) </vt:lpstr>
      <vt:lpstr>ACCOUNTING CURRICULA  (AACSB Accounting  Standards 2018) </vt:lpstr>
      <vt:lpstr>Accounting Program Curricula</vt:lpstr>
      <vt:lpstr>Assurance of Learning</vt:lpstr>
      <vt:lpstr>Assurance of Learning</vt:lpstr>
      <vt:lpstr>Curricula Management</vt:lpstr>
      <vt:lpstr>Curricula Management</vt:lpstr>
      <vt:lpstr>Accounting Curriculum Content</vt:lpstr>
      <vt:lpstr>Accounting Curriculum Content</vt:lpstr>
      <vt:lpstr>Learning Outcomes for Accounting Certificate Program  (Oregon State University)</vt:lpstr>
      <vt:lpstr>Learning Outcomes for Accounting Certificate Program  (Oregon State University)</vt:lpstr>
      <vt:lpstr>PowerPoint Presentation</vt:lpstr>
      <vt:lpstr>COVERT OVERT OUTCOMES</vt:lpstr>
      <vt:lpstr>PowerPoint Presentation</vt:lpstr>
      <vt:lpstr>PowerPoint Presentation</vt:lpstr>
      <vt:lpstr>PowerPoint Presentation</vt:lpstr>
      <vt:lpstr>PowerPoint Presentation</vt:lpstr>
      <vt:lpstr>PowerPoint Presentation</vt:lpstr>
      <vt:lpstr>PowerPoint Presentation</vt:lpstr>
      <vt:lpstr>PROGRAM OUTCOMES</vt:lpstr>
      <vt:lpstr>EXAMPLES OF  PROGRAM OUTCOMES</vt:lpstr>
      <vt:lpstr>EXAMPLES OF  PROGRAM OUTCOMES</vt:lpstr>
      <vt:lpstr>LEARNING OUTCOME STATEMENTS</vt:lpstr>
      <vt:lpstr>THE ABCD MODEL FOR WRITING OBJECTIVES</vt:lpstr>
      <vt:lpstr>THE ABCD MODEL FOR WRITING OBJECTIVES</vt:lpstr>
      <vt:lpstr>Formulating LO Statement using ABCD Model</vt:lpstr>
      <vt:lpstr>Formulating LO Statement using ABCD Model</vt:lpstr>
      <vt:lpstr>Ethics LO  Measurement</vt:lpstr>
      <vt:lpstr>RUBRICS</vt:lpstr>
      <vt:lpstr>Ethical reasoning rubric</vt:lpstr>
      <vt:lpstr>PowerPoint Presentation</vt:lpstr>
      <vt:lpstr>PowerPoint Presentation</vt:lpstr>
      <vt:lpstr>Teamwork rubric</vt:lpstr>
      <vt:lpstr>PowerPoint Presentation</vt:lpstr>
      <vt:lpstr>Creative problem solving rubric</vt:lpstr>
      <vt:lpstr>PowerPoint Presentation</vt:lpstr>
      <vt:lpstr>PowerPoint Presentation</vt:lpstr>
      <vt:lpstr>CRITICAL THINKING – PROBLEM SOLVING RUBRIC</vt:lpstr>
      <vt:lpstr>PowerPoint Presentation</vt:lpstr>
      <vt:lpstr>PowerPoint Presentation</vt:lpstr>
      <vt:lpstr>Leadership rubric</vt:lpstr>
      <vt:lpstr>PowerPoint Presentation</vt:lpstr>
      <vt:lpstr>ORAL COMMUNICATION SKILLS RUBRIC</vt:lpstr>
      <vt:lpstr>PowerPoint Presentation</vt:lpstr>
      <vt:lpstr>PowerPoint Presentation</vt:lpstr>
      <vt:lpstr>WRITING SKILLS RUBRIC</vt:lpstr>
      <vt:lpstr>PowerPoint Presentation</vt:lpstr>
      <vt:lpstr>PowerPoint Presentation</vt:lpstr>
      <vt:lpstr>VII. CURRICULUM MAP</vt:lpstr>
      <vt:lpstr>Curriculum Map</vt:lpstr>
      <vt:lpstr>Curriculum Map</vt:lpstr>
      <vt:lpstr>Curriculum Map</vt:lpstr>
      <vt:lpstr>Curriculum Map</vt:lpstr>
      <vt:lpstr>Curriculum Map</vt:lpstr>
      <vt:lpstr>PowerPoint Presentation</vt:lpstr>
      <vt:lpstr>PETA KURIKULUM:  MATA KULIAH/KEGIATAN PEMBELAJARAN DAN CAPAIAN PEMBELAJARAN</vt:lpstr>
      <vt:lpstr>PowerPoint Presentation</vt:lpstr>
      <vt:lpstr>VIII. STUDY PROGRAM LEVELS</vt:lpstr>
      <vt:lpstr>PowerPoint Presentation</vt:lpstr>
      <vt:lpstr>PowerPoint Presentation</vt:lpstr>
      <vt:lpstr>PowerPoint Presentation</vt:lpstr>
      <vt:lpstr>IX. ILLUSTRATION OF ASSURANCE OF LEARNING SYSTEM</vt:lpstr>
      <vt:lpstr>Assurance of Learning System: Org. Structure</vt:lpstr>
      <vt:lpstr>Job Descrptions</vt:lpstr>
      <vt:lpstr>Job Descriptions</vt:lpstr>
      <vt:lpstr>PowerPoint Presentation</vt:lpstr>
      <vt:lpstr>PowerPoint Presentation</vt:lpstr>
      <vt:lpstr>PowerPoint Presentation</vt:lpstr>
      <vt:lpstr>PowerPoint Presentation</vt:lpstr>
      <vt:lpstr>PowerPoint Presentation</vt:lpstr>
      <vt:lpstr>TERIMA KASIH STAY HEALTHY STAY HAPPY STAY AT HOME </vt:lpstr>
    </vt:vector>
  </TitlesOfParts>
  <Company>FEB UGM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AUN QA ACTUAL QUALITY ASSESSMENT AT PROGRAMME LEVEL</dc:title>
  <dc:creator>BM Purwanto</dc:creator>
  <cp:lastModifiedBy>BM PURWANTO</cp:lastModifiedBy>
  <cp:revision>255</cp:revision>
  <dcterms:created xsi:type="dcterms:W3CDTF">2018-02-25T09:28:09Z</dcterms:created>
  <dcterms:modified xsi:type="dcterms:W3CDTF">2022-04-21T14:16:47Z</dcterms:modified>
</cp:coreProperties>
</file>